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07"/>
  </p:notesMasterIdLst>
  <p:handoutMasterIdLst>
    <p:handoutMasterId r:id="rId108"/>
  </p:handoutMasterIdLst>
  <p:sldIdLst>
    <p:sldId id="980" r:id="rId2"/>
    <p:sldId id="307" r:id="rId3"/>
    <p:sldId id="533" r:id="rId4"/>
    <p:sldId id="836" r:id="rId5"/>
    <p:sldId id="968" r:id="rId6"/>
    <p:sldId id="309" r:id="rId7"/>
    <p:sldId id="842" r:id="rId8"/>
    <p:sldId id="843" r:id="rId9"/>
    <p:sldId id="844" r:id="rId10"/>
    <p:sldId id="845" r:id="rId11"/>
    <p:sldId id="848" r:id="rId12"/>
    <p:sldId id="857" r:id="rId13"/>
    <p:sldId id="882" r:id="rId14"/>
    <p:sldId id="315" r:id="rId15"/>
    <p:sldId id="469" r:id="rId16"/>
    <p:sldId id="749" r:id="rId17"/>
    <p:sldId id="750" r:id="rId18"/>
    <p:sldId id="883" r:id="rId19"/>
    <p:sldId id="884" r:id="rId20"/>
    <p:sldId id="752" r:id="rId21"/>
    <p:sldId id="982" r:id="rId22"/>
    <p:sldId id="862" r:id="rId23"/>
    <p:sldId id="618" r:id="rId24"/>
    <p:sldId id="973" r:id="rId25"/>
    <p:sldId id="841" r:id="rId26"/>
    <p:sldId id="467" r:id="rId27"/>
    <p:sldId id="539" r:id="rId28"/>
    <p:sldId id="477" r:id="rId29"/>
    <p:sldId id="784" r:id="rId30"/>
    <p:sldId id="983" r:id="rId31"/>
    <p:sldId id="785" r:id="rId32"/>
    <p:sldId id="863" r:id="rId33"/>
    <p:sldId id="981" r:id="rId34"/>
    <p:sldId id="866" r:id="rId35"/>
    <p:sldId id="865" r:id="rId36"/>
    <p:sldId id="974" r:id="rId37"/>
    <p:sldId id="888" r:id="rId38"/>
    <p:sldId id="890" r:id="rId39"/>
    <p:sldId id="902" r:id="rId40"/>
    <p:sldId id="988" r:id="rId41"/>
    <p:sldId id="903" r:id="rId42"/>
    <p:sldId id="914" r:id="rId43"/>
    <p:sldId id="910" r:id="rId44"/>
    <p:sldId id="911" r:id="rId45"/>
    <p:sldId id="891" r:id="rId46"/>
    <p:sldId id="893" r:id="rId47"/>
    <p:sldId id="984" r:id="rId48"/>
    <p:sldId id="985" r:id="rId49"/>
    <p:sldId id="895" r:id="rId50"/>
    <p:sldId id="896" r:id="rId51"/>
    <p:sldId id="897" r:id="rId52"/>
    <p:sldId id="916" r:id="rId53"/>
    <p:sldId id="918" r:id="rId54"/>
    <p:sldId id="919" r:id="rId55"/>
    <p:sldId id="920" r:id="rId56"/>
    <p:sldId id="901" r:id="rId57"/>
    <p:sldId id="975" r:id="rId58"/>
    <p:sldId id="923" r:id="rId59"/>
    <p:sldId id="987" r:id="rId60"/>
    <p:sldId id="924" r:id="rId61"/>
    <p:sldId id="926" r:id="rId62"/>
    <p:sldId id="931" r:id="rId63"/>
    <p:sldId id="932" r:id="rId64"/>
    <p:sldId id="933" r:id="rId65"/>
    <p:sldId id="935" r:id="rId66"/>
    <p:sldId id="950" r:id="rId67"/>
    <p:sldId id="947" r:id="rId68"/>
    <p:sldId id="989" r:id="rId69"/>
    <p:sldId id="971" r:id="rId70"/>
    <p:sldId id="657" r:id="rId71"/>
    <p:sldId id="816" r:id="rId72"/>
    <p:sldId id="817" r:id="rId73"/>
    <p:sldId id="819" r:id="rId74"/>
    <p:sldId id="820" r:id="rId75"/>
    <p:sldId id="821" r:id="rId76"/>
    <p:sldId id="952" r:id="rId77"/>
    <p:sldId id="972" r:id="rId78"/>
    <p:sldId id="697" r:id="rId79"/>
    <p:sldId id="698" r:id="rId80"/>
    <p:sldId id="958" r:id="rId81"/>
    <p:sldId id="700" r:id="rId82"/>
    <p:sldId id="959" r:id="rId83"/>
    <p:sldId id="702" r:id="rId84"/>
    <p:sldId id="703" r:id="rId85"/>
    <p:sldId id="704" r:id="rId86"/>
    <p:sldId id="876" r:id="rId87"/>
    <p:sldId id="706" r:id="rId88"/>
    <p:sldId id="877" r:id="rId89"/>
    <p:sldId id="830" r:id="rId90"/>
    <p:sldId id="709" r:id="rId91"/>
    <p:sldId id="710" r:id="rId92"/>
    <p:sldId id="960" r:id="rId93"/>
    <p:sldId id="712" r:id="rId94"/>
    <p:sldId id="878" r:id="rId95"/>
    <p:sldId id="961" r:id="rId96"/>
    <p:sldId id="962" r:id="rId97"/>
    <p:sldId id="714" r:id="rId98"/>
    <p:sldId id="831" r:id="rId99"/>
    <p:sldId id="963" r:id="rId100"/>
    <p:sldId id="964" r:id="rId101"/>
    <p:sldId id="966" r:id="rId102"/>
    <p:sldId id="967" r:id="rId103"/>
    <p:sldId id="717" r:id="rId104"/>
    <p:sldId id="718" r:id="rId105"/>
    <p:sldId id="728" r:id="rId106"/>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9" autoAdjust="0"/>
    <p:restoredTop sz="99515" autoAdjust="0"/>
  </p:normalViewPr>
  <p:slideViewPr>
    <p:cSldViewPr>
      <p:cViewPr>
        <p:scale>
          <a:sx n="66" d="100"/>
          <a:sy n="66" d="100"/>
        </p:scale>
        <p:origin x="-984" y="-966"/>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 Id="rId5" Type="http://schemas.openxmlformats.org/officeDocument/2006/relationships/image" Target="../media/image77.emf"/><Relationship Id="rId4" Type="http://schemas.openxmlformats.org/officeDocument/2006/relationships/image" Target="../media/image7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2016-10-12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2016-10-12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1833619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lvl="0" algn="l" defTabSz="1219140" rtl="0" eaLnBrk="1" latinLnBrk="0" hangingPunct="1">
              <a:defRPr/>
            </a:pPr>
            <a:r>
              <a:rPr lang="zh-CN" altLang="zh-CN" sz="3200" b="1" kern="1200" dirty="0" smtClean="0">
                <a:solidFill>
                  <a:schemeClr val="bg1"/>
                </a:solidFill>
                <a:latin typeface="+mj-ea"/>
                <a:ea typeface="+mj-ea"/>
                <a:cs typeface="+mn-cs"/>
              </a:rPr>
              <a:t>思维建模</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7229319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65096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0960562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37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864622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 name="Picture 2" descr="C:\Users\Administrator\Desktop\一轮幻灯片用人教\fe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786" t="4310" b="13567"/>
          <a:stretch/>
        </p:blipFill>
        <p:spPr bwMode="auto">
          <a:xfrm flipH="1">
            <a:off x="0" y="0"/>
            <a:ext cx="12215886"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90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6251717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937780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3223829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982603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45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101.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102.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10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package" Target="../embeddings/Microsoft_Word_Document5.docx"/><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6.xml"/><Relationship Id="rId1" Type="http://schemas.openxmlformats.org/officeDocument/2006/relationships/vmlDrawing" Target="../drawings/vmlDrawing4.vml"/><Relationship Id="rId5" Type="http://schemas.openxmlformats.org/officeDocument/2006/relationships/image" Target="../media/image20.emf"/><Relationship Id="rId4" Type="http://schemas.openxmlformats.org/officeDocument/2006/relationships/package" Target="../embeddings/Microsoft_Word_Document6.docx"/></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16.xml"/><Relationship Id="rId1" Type="http://schemas.openxmlformats.org/officeDocument/2006/relationships/vmlDrawing" Target="../drawings/vmlDrawing5.v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4.xml"/><Relationship Id="rId1" Type="http://schemas.openxmlformats.org/officeDocument/2006/relationships/slideLayout" Target="../slideLayouts/slideLayout10.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package" Target="../embeddings/Microsoft_Word_Document8.docx"/><Relationship Id="rId7" Type="http://schemas.openxmlformats.org/officeDocument/2006/relationships/slide" Target="slide16.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image" Target="../media/image22.emf"/><Relationship Id="rId9" Type="http://schemas.openxmlformats.org/officeDocument/2006/relationships/slide" Target="slide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24.emf"/><Relationship Id="rId5" Type="http://schemas.openxmlformats.org/officeDocument/2006/relationships/package" Target="../embeddings/Microsoft_Word_Document10.docx"/><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image" Target="../media/image26.emf"/><Relationship Id="rId5" Type="http://schemas.openxmlformats.org/officeDocument/2006/relationships/package" Target="../embeddings/Microsoft_Word_Document12.docx"/><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4.xml"/><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package" Target="../embeddings/Microsoft_Word_Document13.docx"/><Relationship Id="rId7" Type="http://schemas.openxmlformats.org/officeDocument/2006/relationships/slide" Target="slide31.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29.xml"/><Relationship Id="rId5" Type="http://schemas.openxmlformats.org/officeDocument/2006/relationships/slide" Target="slide28.xml"/><Relationship Id="rId4" Type="http://schemas.openxmlformats.org/officeDocument/2006/relationships/image" Target="../media/image32.emf"/><Relationship Id="rId9" Type="http://schemas.openxmlformats.org/officeDocument/2006/relationships/slide" Target="slide34.xml"/></Relationships>
</file>

<file path=ppt/slides/_rels/slide3.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xml"/><Relationship Id="rId7" Type="http://schemas.openxmlformats.org/officeDocument/2006/relationships/slide" Target="slide77.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69.xml"/><Relationship Id="rId5" Type="http://schemas.openxmlformats.org/officeDocument/2006/relationships/slide" Target="slide36.xml"/><Relationship Id="rId4" Type="http://schemas.openxmlformats.org/officeDocument/2006/relationships/slide" Target="slide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4.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4.xml"/><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package" Target="../embeddings/Microsoft_Word_Document14.docx"/><Relationship Id="rId7" Type="http://schemas.openxmlformats.org/officeDocument/2006/relationships/package" Target="../embeddings/Microsoft_Word_Document16.docx"/><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38.emf"/><Relationship Id="rId5" Type="http://schemas.openxmlformats.org/officeDocument/2006/relationships/package" Target="../embeddings/Microsoft_Word_Document15.docx"/><Relationship Id="rId4" Type="http://schemas.openxmlformats.org/officeDocument/2006/relationships/image" Target="../media/image3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Word_Document17.docx"/><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image" Target="../media/image41.emf"/><Relationship Id="rId5" Type="http://schemas.openxmlformats.org/officeDocument/2006/relationships/package" Target="../embeddings/Microsoft_Word_Document18.docx"/><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19.docx"/><Relationship Id="rId2" Type="http://schemas.openxmlformats.org/officeDocument/2006/relationships/slideLayout" Target="../slideLayouts/slideLayout16.xml"/><Relationship Id="rId1" Type="http://schemas.openxmlformats.org/officeDocument/2006/relationships/vmlDrawing" Target="../drawings/vmlDrawing12.vml"/><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6.xml"/><Relationship Id="rId7" Type="http://schemas.openxmlformats.org/officeDocument/2006/relationships/slide" Target="slide52.xml"/><Relationship Id="rId2" Type="http://schemas.openxmlformats.org/officeDocument/2006/relationships/slide" Target="slide45.xml"/><Relationship Id="rId1" Type="http://schemas.openxmlformats.org/officeDocument/2006/relationships/slideLayout" Target="../slideLayouts/slideLayout16.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slide" Target="slide4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6.xml"/><Relationship Id="rId7" Type="http://schemas.openxmlformats.org/officeDocument/2006/relationships/slide" Target="slide52.xml"/><Relationship Id="rId2" Type="http://schemas.openxmlformats.org/officeDocument/2006/relationships/slide" Target="slide45.xml"/><Relationship Id="rId1" Type="http://schemas.openxmlformats.org/officeDocument/2006/relationships/slideLayout" Target="../slideLayouts/slideLayout16.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slide" Target="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6.xml"/><Relationship Id="rId7" Type="http://schemas.openxmlformats.org/officeDocument/2006/relationships/slide" Target="slide52.xml"/><Relationship Id="rId2" Type="http://schemas.openxmlformats.org/officeDocument/2006/relationships/slide" Target="slide45.xml"/><Relationship Id="rId1" Type="http://schemas.openxmlformats.org/officeDocument/2006/relationships/slideLayout" Target="../slideLayouts/slideLayout16.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slide" Target="slide49.xml"/></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6.xml"/><Relationship Id="rId7" Type="http://schemas.openxmlformats.org/officeDocument/2006/relationships/slide" Target="slide52.xml"/><Relationship Id="rId2" Type="http://schemas.openxmlformats.org/officeDocument/2006/relationships/slide" Target="slide45.xml"/><Relationship Id="rId1" Type="http://schemas.openxmlformats.org/officeDocument/2006/relationships/slideLayout" Target="../slideLayouts/slideLayout16.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slide" Target="slide49.xml"/></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Word_Document20.docx"/><Relationship Id="rId2" Type="http://schemas.openxmlformats.org/officeDocument/2006/relationships/slideLayout" Target="../slideLayouts/slideLayout16.xml"/><Relationship Id="rId1" Type="http://schemas.openxmlformats.org/officeDocument/2006/relationships/vmlDrawing" Target="../drawings/vmlDrawing13.vml"/><Relationship Id="rId4" Type="http://schemas.openxmlformats.org/officeDocument/2006/relationships/image" Target="../media/image43.emf"/></Relationships>
</file>

<file path=ppt/slides/_rels/slide53.xml.rels><?xml version="1.0" encoding="UTF-8" standalone="yes"?>
<Relationships xmlns="http://schemas.openxmlformats.org/package/2006/relationships"><Relationship Id="rId2" Type="http://schemas.openxmlformats.org/officeDocument/2006/relationships/image" Target="../media/image44.ti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16.xml"/><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9.xml"/><Relationship Id="rId1" Type="http://schemas.openxmlformats.org/officeDocument/2006/relationships/vmlDrawing" Target="../drawings/vmlDrawing14.vml"/><Relationship Id="rId5" Type="http://schemas.openxmlformats.org/officeDocument/2006/relationships/image" Target="../media/image48.emf"/><Relationship Id="rId4" Type="http://schemas.openxmlformats.org/officeDocument/2006/relationships/package" Target="../embeddings/Microsoft_Word_Document21.docx"/></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slide" Target="slide65.xml"/><Relationship Id="rId4" Type="http://schemas.openxmlformats.org/officeDocument/2006/relationships/slide" Target="slide64.xml"/></Relationships>
</file>

<file path=ppt/slides/_rels/slide63.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4.xml"/><Relationship Id="rId1" Type="http://schemas.openxmlformats.org/officeDocument/2006/relationships/slideLayout" Target="../slideLayouts/slideLayout16.xml"/><Relationship Id="rId4" Type="http://schemas.openxmlformats.org/officeDocument/2006/relationships/slide" Target="slide62.xml"/></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Word_Document22.docx"/><Relationship Id="rId7" Type="http://schemas.openxmlformats.org/officeDocument/2006/relationships/slide" Target="slide62.xml"/><Relationship Id="rId2" Type="http://schemas.openxmlformats.org/officeDocument/2006/relationships/slideLayout" Target="../slideLayouts/slideLayout16.xml"/><Relationship Id="rId1" Type="http://schemas.openxmlformats.org/officeDocument/2006/relationships/vmlDrawing" Target="../drawings/vmlDrawing15.vml"/><Relationship Id="rId6" Type="http://schemas.openxmlformats.org/officeDocument/2006/relationships/slide" Target="slide65.xml"/><Relationship Id="rId5" Type="http://schemas.openxmlformats.org/officeDocument/2006/relationships/slide" Target="slide64.xml"/><Relationship Id="rId4" Type="http://schemas.openxmlformats.org/officeDocument/2006/relationships/image" Target="../media/image54.emf"/></Relationships>
</file>

<file path=ppt/slides/_rels/slide65.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6.png"/><Relationship Id="rId7" Type="http://schemas.openxmlformats.org/officeDocument/2006/relationships/package" Target="../embeddings/Microsoft_Word_Document23.docx"/><Relationship Id="rId2" Type="http://schemas.openxmlformats.org/officeDocument/2006/relationships/slideLayout" Target="../slideLayouts/slideLayout16.xml"/><Relationship Id="rId1" Type="http://schemas.openxmlformats.org/officeDocument/2006/relationships/vmlDrawing" Target="../drawings/vmlDrawing16.vml"/><Relationship Id="rId6" Type="http://schemas.openxmlformats.org/officeDocument/2006/relationships/slide" Target="slide62.xml"/><Relationship Id="rId5" Type="http://schemas.openxmlformats.org/officeDocument/2006/relationships/slide" Target="slide65.xml"/><Relationship Id="rId4" Type="http://schemas.openxmlformats.org/officeDocument/2006/relationships/slide" Target="slide64.xml"/></Relationships>
</file>

<file path=ppt/slides/_rels/slide66.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4.xml"/><Relationship Id="rId1" Type="http://schemas.openxmlformats.org/officeDocument/2006/relationships/slideLayout" Target="../slideLayouts/slideLayout16.xml"/><Relationship Id="rId4" Type="http://schemas.openxmlformats.org/officeDocument/2006/relationships/slide" Target="slide6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9.png"/><Relationship Id="rId7" Type="http://schemas.openxmlformats.org/officeDocument/2006/relationships/image" Target="../media/image8.em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package" Target="../embeddings/Microsoft_Word_Document2.docx"/><Relationship Id="rId5" Type="http://schemas.openxmlformats.org/officeDocument/2006/relationships/image" Target="../media/image7.emf"/><Relationship Id="rId4" Type="http://schemas.openxmlformats.org/officeDocument/2006/relationships/package" Target="../embeddings/Microsoft_Word_Document1.docx"/><Relationship Id="rId9"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0.xml"/><Relationship Id="rId1" Type="http://schemas.openxmlformats.org/officeDocument/2006/relationships/slideLayout" Target="../slideLayouts/slideLayout1.xml"/><Relationship Id="rId5" Type="http://schemas.openxmlformats.org/officeDocument/2006/relationships/slide" Target="slide74.xml"/><Relationship Id="rId4" Type="http://schemas.openxmlformats.org/officeDocument/2006/relationships/slide" Target="slide73.xml"/></Relationships>
</file>

<file path=ppt/slides/_rels/slide71.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0.xml"/><Relationship Id="rId1" Type="http://schemas.openxmlformats.org/officeDocument/2006/relationships/slideLayout" Target="../slideLayouts/slideLayout1.xml"/><Relationship Id="rId5" Type="http://schemas.openxmlformats.org/officeDocument/2006/relationships/slide" Target="slide74.xml"/><Relationship Id="rId4" Type="http://schemas.openxmlformats.org/officeDocument/2006/relationships/slide" Target="slide73.xml"/></Relationships>
</file>

<file path=ppt/slides/_rels/slide72.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0.xml"/><Relationship Id="rId1" Type="http://schemas.openxmlformats.org/officeDocument/2006/relationships/slideLayout" Target="../slideLayouts/slideLayout1.xml"/><Relationship Id="rId5" Type="http://schemas.openxmlformats.org/officeDocument/2006/relationships/slide" Target="slide74.xml"/><Relationship Id="rId4" Type="http://schemas.openxmlformats.org/officeDocument/2006/relationships/slide" Target="slide73.xml"/></Relationships>
</file>

<file path=ppt/slides/_rels/slide73.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0.xml"/><Relationship Id="rId1" Type="http://schemas.openxmlformats.org/officeDocument/2006/relationships/slideLayout" Target="../slideLayouts/slideLayout1.xml"/><Relationship Id="rId5" Type="http://schemas.openxmlformats.org/officeDocument/2006/relationships/slide" Target="slide74.xml"/><Relationship Id="rId4" Type="http://schemas.openxmlformats.org/officeDocument/2006/relationships/slide" Target="slide73.xml"/></Relationships>
</file>

<file path=ppt/slides/_rels/slide74.xml.rels><?xml version="1.0" encoding="UTF-8" standalone="yes"?>
<Relationships xmlns="http://schemas.openxmlformats.org/package/2006/relationships"><Relationship Id="rId3" Type="http://schemas.openxmlformats.org/officeDocument/2006/relationships/slide" Target="slide72.xml"/><Relationship Id="rId7" Type="http://schemas.openxmlformats.org/officeDocument/2006/relationships/image" Target="../media/image59.png"/><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slide" Target="slide74.xml"/><Relationship Id="rId4" Type="http://schemas.openxmlformats.org/officeDocument/2006/relationships/slide" Target="slide73.xml"/></Relationships>
</file>

<file path=ppt/slides/_rels/slide75.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0.xml"/><Relationship Id="rId1" Type="http://schemas.openxmlformats.org/officeDocument/2006/relationships/slideLayout" Target="../slideLayouts/slideLayout1.xml"/><Relationship Id="rId5" Type="http://schemas.openxmlformats.org/officeDocument/2006/relationships/slide" Target="slide74.xml"/><Relationship Id="rId4" Type="http://schemas.openxmlformats.org/officeDocument/2006/relationships/slide" Target="slide73.xml"/></Relationships>
</file>

<file path=ppt/slides/_rels/slide76.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slide" Target="slide70.xml"/><Relationship Id="rId7" Type="http://schemas.openxmlformats.org/officeDocument/2006/relationships/package" Target="../embeddings/Microsoft_Word_Document24.docx"/><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slide" Target="slide74.xml"/><Relationship Id="rId5" Type="http://schemas.openxmlformats.org/officeDocument/2006/relationships/slide" Target="slide73.xml"/><Relationship Id="rId10" Type="http://schemas.openxmlformats.org/officeDocument/2006/relationships/image" Target="../media/image61.emf"/><Relationship Id="rId4" Type="http://schemas.openxmlformats.org/officeDocument/2006/relationships/slide" Target="slide72.xml"/><Relationship Id="rId9" Type="http://schemas.openxmlformats.org/officeDocument/2006/relationships/package" Target="../embeddings/Microsoft_Word_Document25.docx"/></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79.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4.png"/><Relationship Id="rId11" Type="http://schemas.openxmlformats.org/officeDocument/2006/relationships/image" Target="../media/image18.gif"/><Relationship Id="rId5" Type="http://schemas.openxmlformats.org/officeDocument/2006/relationships/image" Target="../media/image12.emf"/><Relationship Id="rId10" Type="http://schemas.openxmlformats.org/officeDocument/2006/relationships/image" Target="../media/image17.png"/><Relationship Id="rId4" Type="http://schemas.openxmlformats.org/officeDocument/2006/relationships/package" Target="../embeddings/Microsoft_Word_Document3.docx"/><Relationship Id="rId9" Type="http://schemas.openxmlformats.org/officeDocument/2006/relationships/image" Target="../media/image16.png"/></Relationships>
</file>

<file path=ppt/slides/_rels/slide80.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81.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82.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83.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84.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8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86.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87.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91.xml"/><Relationship Id="rId18" Type="http://schemas.openxmlformats.org/officeDocument/2006/relationships/package" Target="../embeddings/Microsoft_Word_Document26.docx"/><Relationship Id="rId3" Type="http://schemas.openxmlformats.org/officeDocument/2006/relationships/slide" Target="slide82.xml"/><Relationship Id="rId7" Type="http://schemas.openxmlformats.org/officeDocument/2006/relationships/slide" Target="slide78.xml"/><Relationship Id="rId12" Type="http://schemas.openxmlformats.org/officeDocument/2006/relationships/slide" Target="slide89.xml"/><Relationship Id="rId17" Type="http://schemas.openxmlformats.org/officeDocument/2006/relationships/image" Target="../media/image65.png"/><Relationship Id="rId2" Type="http://schemas.openxmlformats.org/officeDocument/2006/relationships/slideLayout" Target="../slideLayouts/slideLayout1.xml"/><Relationship Id="rId16" Type="http://schemas.openxmlformats.org/officeDocument/2006/relationships/slide" Target="slide103.xml"/><Relationship Id="rId1" Type="http://schemas.openxmlformats.org/officeDocument/2006/relationships/vmlDrawing" Target="../drawings/vmlDrawing18.vml"/><Relationship Id="rId6" Type="http://schemas.openxmlformats.org/officeDocument/2006/relationships/slide" Target="slide88.xml"/><Relationship Id="rId11" Type="http://schemas.openxmlformats.org/officeDocument/2006/relationships/slide" Target="slide87.xml"/><Relationship Id="rId5" Type="http://schemas.openxmlformats.org/officeDocument/2006/relationships/slide" Target="slide86.xml"/><Relationship Id="rId15" Type="http://schemas.openxmlformats.org/officeDocument/2006/relationships/slide" Target="slide97.xml"/><Relationship Id="rId10" Type="http://schemas.openxmlformats.org/officeDocument/2006/relationships/slide" Target="slide85.xml"/><Relationship Id="rId19" Type="http://schemas.openxmlformats.org/officeDocument/2006/relationships/image" Target="../media/image64.emf"/><Relationship Id="rId4" Type="http://schemas.openxmlformats.org/officeDocument/2006/relationships/slide" Target="slide84.xml"/><Relationship Id="rId9" Type="http://schemas.openxmlformats.org/officeDocument/2006/relationships/slide" Target="slide83.xml"/><Relationship Id="rId14" Type="http://schemas.openxmlformats.org/officeDocument/2006/relationships/slide" Target="slide93.xml"/></Relationships>
</file>

<file path=ppt/slides/_rels/slide88.xml.rels><?xml version="1.0" encoding="UTF-8" standalone="yes"?>
<Relationships xmlns="http://schemas.openxmlformats.org/package/2006/relationships"><Relationship Id="rId8" Type="http://schemas.openxmlformats.org/officeDocument/2006/relationships/package" Target="../embeddings/Microsoft_Word_Document30.docx"/><Relationship Id="rId13" Type="http://schemas.openxmlformats.org/officeDocument/2006/relationships/slide" Target="slide78.xml"/><Relationship Id="rId18" Type="http://schemas.openxmlformats.org/officeDocument/2006/relationships/slide" Target="slide89.xml"/><Relationship Id="rId3" Type="http://schemas.openxmlformats.org/officeDocument/2006/relationships/package" Target="../embeddings/Microsoft_Word_Document27.docx"/><Relationship Id="rId21" Type="http://schemas.openxmlformats.org/officeDocument/2006/relationships/slide" Target="slide97.xml"/><Relationship Id="rId7" Type="http://schemas.openxmlformats.org/officeDocument/2006/relationships/package" Target="../embeddings/Microsoft_Word_Document29.docx"/><Relationship Id="rId12" Type="http://schemas.openxmlformats.org/officeDocument/2006/relationships/slide" Target="slide88.xml"/><Relationship Id="rId17" Type="http://schemas.openxmlformats.org/officeDocument/2006/relationships/slide" Target="slide87.xml"/><Relationship Id="rId2" Type="http://schemas.openxmlformats.org/officeDocument/2006/relationships/slideLayout" Target="../slideLayouts/slideLayout1.xml"/><Relationship Id="rId16" Type="http://schemas.openxmlformats.org/officeDocument/2006/relationships/slide" Target="slide85.xml"/><Relationship Id="rId20" Type="http://schemas.openxmlformats.org/officeDocument/2006/relationships/slide" Target="slide93.xml"/><Relationship Id="rId1" Type="http://schemas.openxmlformats.org/officeDocument/2006/relationships/vmlDrawing" Target="../drawings/vmlDrawing19.vml"/><Relationship Id="rId6" Type="http://schemas.openxmlformats.org/officeDocument/2006/relationships/image" Target="../media/image67.emf"/><Relationship Id="rId11" Type="http://schemas.openxmlformats.org/officeDocument/2006/relationships/slide" Target="slide86.xml"/><Relationship Id="rId5" Type="http://schemas.openxmlformats.org/officeDocument/2006/relationships/package" Target="../embeddings/Microsoft_Word_Document28.docx"/><Relationship Id="rId15" Type="http://schemas.openxmlformats.org/officeDocument/2006/relationships/slide" Target="slide83.xml"/><Relationship Id="rId10" Type="http://schemas.openxmlformats.org/officeDocument/2006/relationships/slide" Target="slide84.xml"/><Relationship Id="rId19" Type="http://schemas.openxmlformats.org/officeDocument/2006/relationships/slide" Target="slide91.xml"/><Relationship Id="rId4" Type="http://schemas.openxmlformats.org/officeDocument/2006/relationships/image" Target="../media/image66.emf"/><Relationship Id="rId9" Type="http://schemas.openxmlformats.org/officeDocument/2006/relationships/slide" Target="slide82.xml"/><Relationship Id="rId14" Type="http://schemas.openxmlformats.org/officeDocument/2006/relationships/slide" Target="slide81.xml"/><Relationship Id="rId22" Type="http://schemas.openxmlformats.org/officeDocument/2006/relationships/slide" Target="slide103.xml"/></Relationships>
</file>

<file path=ppt/slides/_rels/slide89.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91.xml"/><Relationship Id="rId18" Type="http://schemas.openxmlformats.org/officeDocument/2006/relationships/image" Target="../media/image68.emf"/><Relationship Id="rId3" Type="http://schemas.openxmlformats.org/officeDocument/2006/relationships/slide" Target="slide82.xml"/><Relationship Id="rId7" Type="http://schemas.openxmlformats.org/officeDocument/2006/relationships/slide" Target="slide78.xml"/><Relationship Id="rId12" Type="http://schemas.openxmlformats.org/officeDocument/2006/relationships/slide" Target="slide89.xml"/><Relationship Id="rId17" Type="http://schemas.openxmlformats.org/officeDocument/2006/relationships/package" Target="../embeddings/Microsoft_Word_Document31.docx"/><Relationship Id="rId2" Type="http://schemas.openxmlformats.org/officeDocument/2006/relationships/slideLayout" Target="../slideLayouts/slideLayout1.xml"/><Relationship Id="rId16" Type="http://schemas.openxmlformats.org/officeDocument/2006/relationships/slide" Target="slide103.xml"/><Relationship Id="rId20" Type="http://schemas.openxmlformats.org/officeDocument/2006/relationships/image" Target="../media/image70.png"/><Relationship Id="rId1" Type="http://schemas.openxmlformats.org/officeDocument/2006/relationships/vmlDrawing" Target="../drawings/vmlDrawing20.vml"/><Relationship Id="rId6" Type="http://schemas.openxmlformats.org/officeDocument/2006/relationships/slide" Target="slide88.xml"/><Relationship Id="rId11" Type="http://schemas.openxmlformats.org/officeDocument/2006/relationships/slide" Target="slide87.xml"/><Relationship Id="rId5" Type="http://schemas.openxmlformats.org/officeDocument/2006/relationships/slide" Target="slide86.xml"/><Relationship Id="rId15" Type="http://schemas.openxmlformats.org/officeDocument/2006/relationships/slide" Target="slide97.xml"/><Relationship Id="rId10" Type="http://schemas.openxmlformats.org/officeDocument/2006/relationships/slide" Target="slide85.xml"/><Relationship Id="rId19" Type="http://schemas.openxmlformats.org/officeDocument/2006/relationships/image" Target="../media/image69.png"/><Relationship Id="rId4" Type="http://schemas.openxmlformats.org/officeDocument/2006/relationships/slide" Target="slide84.xml"/><Relationship Id="rId9" Type="http://schemas.openxmlformats.org/officeDocument/2006/relationships/slide" Target="slide83.xml"/><Relationship Id="rId14" Type="http://schemas.openxmlformats.org/officeDocument/2006/relationships/slide" Target="slide9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87.xml"/><Relationship Id="rId18" Type="http://schemas.openxmlformats.org/officeDocument/2006/relationships/slide" Target="slide103.xml"/><Relationship Id="rId3" Type="http://schemas.openxmlformats.org/officeDocument/2006/relationships/package" Target="../embeddings/Microsoft_Word_Document32.docx"/><Relationship Id="rId7" Type="http://schemas.openxmlformats.org/officeDocument/2006/relationships/slide" Target="slide86.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3.xml"/><Relationship Id="rId1" Type="http://schemas.openxmlformats.org/officeDocument/2006/relationships/vmlDrawing" Target="../drawings/vmlDrawing21.vml"/><Relationship Id="rId6" Type="http://schemas.openxmlformats.org/officeDocument/2006/relationships/slide" Target="slide84.xml"/><Relationship Id="rId11" Type="http://schemas.openxmlformats.org/officeDocument/2006/relationships/slide" Target="slide83.xml"/><Relationship Id="rId5" Type="http://schemas.openxmlformats.org/officeDocument/2006/relationships/slide" Target="slide82.xml"/><Relationship Id="rId15" Type="http://schemas.openxmlformats.org/officeDocument/2006/relationships/slide" Target="slide91.xml"/><Relationship Id="rId10" Type="http://schemas.openxmlformats.org/officeDocument/2006/relationships/slide" Target="slide81.xml"/><Relationship Id="rId4" Type="http://schemas.openxmlformats.org/officeDocument/2006/relationships/image" Target="../media/image71.emf"/><Relationship Id="rId9" Type="http://schemas.openxmlformats.org/officeDocument/2006/relationships/slide" Target="slide78.xml"/><Relationship Id="rId14" Type="http://schemas.openxmlformats.org/officeDocument/2006/relationships/slide" Target="slide89.xml"/></Relationships>
</file>

<file path=ppt/slides/_rels/slide91.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91.xml"/><Relationship Id="rId18" Type="http://schemas.openxmlformats.org/officeDocument/2006/relationships/image" Target="../media/image72.emf"/><Relationship Id="rId3" Type="http://schemas.openxmlformats.org/officeDocument/2006/relationships/slide" Target="slide82.xml"/><Relationship Id="rId7" Type="http://schemas.openxmlformats.org/officeDocument/2006/relationships/slide" Target="slide78.xml"/><Relationship Id="rId12" Type="http://schemas.openxmlformats.org/officeDocument/2006/relationships/slide" Target="slide89.xml"/><Relationship Id="rId17" Type="http://schemas.openxmlformats.org/officeDocument/2006/relationships/package" Target="../embeddings/Microsoft_Word_Document33.docx"/><Relationship Id="rId2" Type="http://schemas.openxmlformats.org/officeDocument/2006/relationships/slideLayout" Target="../slideLayouts/slideLayout1.xml"/><Relationship Id="rId16" Type="http://schemas.openxmlformats.org/officeDocument/2006/relationships/slide" Target="slide103.xml"/><Relationship Id="rId1" Type="http://schemas.openxmlformats.org/officeDocument/2006/relationships/vmlDrawing" Target="../drawings/vmlDrawing22.vml"/><Relationship Id="rId6" Type="http://schemas.openxmlformats.org/officeDocument/2006/relationships/slide" Target="slide88.xml"/><Relationship Id="rId11" Type="http://schemas.openxmlformats.org/officeDocument/2006/relationships/slide" Target="slide87.xml"/><Relationship Id="rId5" Type="http://schemas.openxmlformats.org/officeDocument/2006/relationships/slide" Target="slide86.xml"/><Relationship Id="rId15" Type="http://schemas.openxmlformats.org/officeDocument/2006/relationships/slide" Target="slide97.xml"/><Relationship Id="rId10" Type="http://schemas.openxmlformats.org/officeDocument/2006/relationships/slide" Target="slide85.xml"/><Relationship Id="rId4" Type="http://schemas.openxmlformats.org/officeDocument/2006/relationships/slide" Target="slide84.xml"/><Relationship Id="rId9" Type="http://schemas.openxmlformats.org/officeDocument/2006/relationships/slide" Target="slide83.xml"/><Relationship Id="rId14" Type="http://schemas.openxmlformats.org/officeDocument/2006/relationships/slide" Target="slide93.xml"/></Relationships>
</file>

<file path=ppt/slides/_rels/slide92.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slide" Target="slide82.xml"/><Relationship Id="rId18" Type="http://schemas.openxmlformats.org/officeDocument/2006/relationships/slide" Target="slide81.xml"/><Relationship Id="rId26" Type="http://schemas.openxmlformats.org/officeDocument/2006/relationships/slide" Target="slide103.xml"/><Relationship Id="rId3" Type="http://schemas.openxmlformats.org/officeDocument/2006/relationships/package" Target="../embeddings/Microsoft_Word_Document34.docx"/><Relationship Id="rId21" Type="http://schemas.openxmlformats.org/officeDocument/2006/relationships/slide" Target="slide87.xml"/><Relationship Id="rId7" Type="http://schemas.openxmlformats.org/officeDocument/2006/relationships/package" Target="../embeddings/Microsoft_Word_Document36.docx"/><Relationship Id="rId12" Type="http://schemas.openxmlformats.org/officeDocument/2006/relationships/image" Target="../media/image77.emf"/><Relationship Id="rId17" Type="http://schemas.openxmlformats.org/officeDocument/2006/relationships/slide" Target="slide78.xml"/><Relationship Id="rId25"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88.xml"/><Relationship Id="rId20" Type="http://schemas.openxmlformats.org/officeDocument/2006/relationships/slide" Target="slide85.xml"/><Relationship Id="rId1" Type="http://schemas.openxmlformats.org/officeDocument/2006/relationships/vmlDrawing" Target="../drawings/vmlDrawing23.vml"/><Relationship Id="rId6" Type="http://schemas.openxmlformats.org/officeDocument/2006/relationships/image" Target="../media/image74.emf"/><Relationship Id="rId11" Type="http://schemas.openxmlformats.org/officeDocument/2006/relationships/package" Target="../embeddings/Microsoft_Word_Document38.docx"/><Relationship Id="rId24" Type="http://schemas.openxmlformats.org/officeDocument/2006/relationships/slide" Target="slide93.xml"/><Relationship Id="rId5" Type="http://schemas.openxmlformats.org/officeDocument/2006/relationships/package" Target="../embeddings/Microsoft_Word_Document35.docx"/><Relationship Id="rId15" Type="http://schemas.openxmlformats.org/officeDocument/2006/relationships/slide" Target="slide86.xml"/><Relationship Id="rId23" Type="http://schemas.openxmlformats.org/officeDocument/2006/relationships/slide" Target="slide91.xml"/><Relationship Id="rId10" Type="http://schemas.openxmlformats.org/officeDocument/2006/relationships/image" Target="../media/image76.emf"/><Relationship Id="rId19" Type="http://schemas.openxmlformats.org/officeDocument/2006/relationships/slide" Target="slide83.xml"/><Relationship Id="rId4" Type="http://schemas.openxmlformats.org/officeDocument/2006/relationships/image" Target="../media/image73.emf"/><Relationship Id="rId9" Type="http://schemas.openxmlformats.org/officeDocument/2006/relationships/package" Target="../embeddings/Microsoft_Word_Document37.docx"/><Relationship Id="rId14" Type="http://schemas.openxmlformats.org/officeDocument/2006/relationships/slide" Target="slide84.xml"/><Relationship Id="rId22" Type="http://schemas.openxmlformats.org/officeDocument/2006/relationships/slide" Target="slide89.xml"/></Relationships>
</file>

<file path=ppt/slides/_rels/slide93.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91.xml"/><Relationship Id="rId18" Type="http://schemas.openxmlformats.org/officeDocument/2006/relationships/image" Target="../media/image78.emf"/><Relationship Id="rId3" Type="http://schemas.openxmlformats.org/officeDocument/2006/relationships/slide" Target="slide82.xml"/><Relationship Id="rId7" Type="http://schemas.openxmlformats.org/officeDocument/2006/relationships/slide" Target="slide78.xml"/><Relationship Id="rId12" Type="http://schemas.openxmlformats.org/officeDocument/2006/relationships/slide" Target="slide89.xml"/><Relationship Id="rId17" Type="http://schemas.openxmlformats.org/officeDocument/2006/relationships/package" Target="../embeddings/Microsoft_Word_Document39.docx"/><Relationship Id="rId2" Type="http://schemas.openxmlformats.org/officeDocument/2006/relationships/slideLayout" Target="../slideLayouts/slideLayout1.xml"/><Relationship Id="rId16" Type="http://schemas.openxmlformats.org/officeDocument/2006/relationships/slide" Target="slide103.xml"/><Relationship Id="rId1" Type="http://schemas.openxmlformats.org/officeDocument/2006/relationships/vmlDrawing" Target="../drawings/vmlDrawing24.vml"/><Relationship Id="rId6" Type="http://schemas.openxmlformats.org/officeDocument/2006/relationships/slide" Target="slide88.xml"/><Relationship Id="rId11" Type="http://schemas.openxmlformats.org/officeDocument/2006/relationships/slide" Target="slide87.xml"/><Relationship Id="rId5" Type="http://schemas.openxmlformats.org/officeDocument/2006/relationships/slide" Target="slide86.xml"/><Relationship Id="rId15" Type="http://schemas.openxmlformats.org/officeDocument/2006/relationships/slide" Target="slide97.xml"/><Relationship Id="rId10" Type="http://schemas.openxmlformats.org/officeDocument/2006/relationships/slide" Target="slide85.xml"/><Relationship Id="rId4" Type="http://schemas.openxmlformats.org/officeDocument/2006/relationships/slide" Target="slide84.xml"/><Relationship Id="rId9" Type="http://schemas.openxmlformats.org/officeDocument/2006/relationships/slide" Target="slide83.xml"/><Relationship Id="rId14" Type="http://schemas.openxmlformats.org/officeDocument/2006/relationships/slide" Target="slide93.xml"/></Relationships>
</file>

<file path=ppt/slides/_rels/slide94.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87.xml"/><Relationship Id="rId18" Type="http://schemas.openxmlformats.org/officeDocument/2006/relationships/slide" Target="slide103.xml"/><Relationship Id="rId3" Type="http://schemas.openxmlformats.org/officeDocument/2006/relationships/package" Target="../embeddings/Microsoft_Word_Document40.docx"/><Relationship Id="rId7" Type="http://schemas.openxmlformats.org/officeDocument/2006/relationships/slide" Target="slide86.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3.xml"/><Relationship Id="rId1" Type="http://schemas.openxmlformats.org/officeDocument/2006/relationships/vmlDrawing" Target="../drawings/vmlDrawing25.vml"/><Relationship Id="rId6" Type="http://schemas.openxmlformats.org/officeDocument/2006/relationships/slide" Target="slide84.xml"/><Relationship Id="rId11" Type="http://schemas.openxmlformats.org/officeDocument/2006/relationships/slide" Target="slide83.xml"/><Relationship Id="rId5" Type="http://schemas.openxmlformats.org/officeDocument/2006/relationships/slide" Target="slide82.xml"/><Relationship Id="rId15" Type="http://schemas.openxmlformats.org/officeDocument/2006/relationships/slide" Target="slide91.xml"/><Relationship Id="rId10" Type="http://schemas.openxmlformats.org/officeDocument/2006/relationships/slide" Target="slide81.xml"/><Relationship Id="rId4" Type="http://schemas.openxmlformats.org/officeDocument/2006/relationships/image" Target="../media/image79.emf"/><Relationship Id="rId9" Type="http://schemas.openxmlformats.org/officeDocument/2006/relationships/slide" Target="slide78.xml"/><Relationship Id="rId14" Type="http://schemas.openxmlformats.org/officeDocument/2006/relationships/slide" Target="slide89.xml"/></Relationships>
</file>

<file path=ppt/slides/_rels/slide95.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83.xml"/><Relationship Id="rId18" Type="http://schemas.openxmlformats.org/officeDocument/2006/relationships/slide" Target="slide93.xml"/><Relationship Id="rId3" Type="http://schemas.openxmlformats.org/officeDocument/2006/relationships/package" Target="../embeddings/Microsoft_Word_Document41.docx"/><Relationship Id="rId7" Type="http://schemas.openxmlformats.org/officeDocument/2006/relationships/slide" Target="slide82.xml"/><Relationship Id="rId12" Type="http://schemas.openxmlformats.org/officeDocument/2006/relationships/slide" Target="slide81.xml"/><Relationship Id="rId17" Type="http://schemas.openxmlformats.org/officeDocument/2006/relationships/slide" Target="slide91.xml"/><Relationship Id="rId2" Type="http://schemas.openxmlformats.org/officeDocument/2006/relationships/slideLayout" Target="../slideLayouts/slideLayout1.xml"/><Relationship Id="rId16" Type="http://schemas.openxmlformats.org/officeDocument/2006/relationships/slide" Target="slide89.xml"/><Relationship Id="rId20" Type="http://schemas.openxmlformats.org/officeDocument/2006/relationships/slide" Target="slide103.xml"/><Relationship Id="rId1" Type="http://schemas.openxmlformats.org/officeDocument/2006/relationships/vmlDrawing" Target="../drawings/vmlDrawing26.vml"/><Relationship Id="rId6" Type="http://schemas.openxmlformats.org/officeDocument/2006/relationships/image" Target="../media/image81.emf"/><Relationship Id="rId11" Type="http://schemas.openxmlformats.org/officeDocument/2006/relationships/slide" Target="slide78.xml"/><Relationship Id="rId5" Type="http://schemas.openxmlformats.org/officeDocument/2006/relationships/package" Target="../embeddings/Microsoft_Word_Document42.docx"/><Relationship Id="rId15" Type="http://schemas.openxmlformats.org/officeDocument/2006/relationships/slide" Target="slide87.xml"/><Relationship Id="rId10" Type="http://schemas.openxmlformats.org/officeDocument/2006/relationships/slide" Target="slide88.xml"/><Relationship Id="rId19" Type="http://schemas.openxmlformats.org/officeDocument/2006/relationships/slide" Target="slide97.xml"/><Relationship Id="rId4" Type="http://schemas.openxmlformats.org/officeDocument/2006/relationships/image" Target="../media/image80.emf"/><Relationship Id="rId9" Type="http://schemas.openxmlformats.org/officeDocument/2006/relationships/slide" Target="slide86.xml"/><Relationship Id="rId14" Type="http://schemas.openxmlformats.org/officeDocument/2006/relationships/slide" Target="slide85.xml"/></Relationships>
</file>

<file path=ppt/slides/_rels/slide96.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87.xml"/><Relationship Id="rId18" Type="http://schemas.openxmlformats.org/officeDocument/2006/relationships/slide" Target="slide103.xml"/><Relationship Id="rId3" Type="http://schemas.openxmlformats.org/officeDocument/2006/relationships/package" Target="../embeddings/Microsoft_Word_Document43.docx"/><Relationship Id="rId7" Type="http://schemas.openxmlformats.org/officeDocument/2006/relationships/slide" Target="slide86.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3.xml"/><Relationship Id="rId1" Type="http://schemas.openxmlformats.org/officeDocument/2006/relationships/vmlDrawing" Target="../drawings/vmlDrawing27.vml"/><Relationship Id="rId6" Type="http://schemas.openxmlformats.org/officeDocument/2006/relationships/slide" Target="slide84.xml"/><Relationship Id="rId11" Type="http://schemas.openxmlformats.org/officeDocument/2006/relationships/slide" Target="slide83.xml"/><Relationship Id="rId5" Type="http://schemas.openxmlformats.org/officeDocument/2006/relationships/slide" Target="slide82.xml"/><Relationship Id="rId15" Type="http://schemas.openxmlformats.org/officeDocument/2006/relationships/slide" Target="slide91.xml"/><Relationship Id="rId10" Type="http://schemas.openxmlformats.org/officeDocument/2006/relationships/slide" Target="slide81.xml"/><Relationship Id="rId4" Type="http://schemas.openxmlformats.org/officeDocument/2006/relationships/image" Target="../media/image82.emf"/><Relationship Id="rId9" Type="http://schemas.openxmlformats.org/officeDocument/2006/relationships/slide" Target="slide78.xml"/><Relationship Id="rId14" Type="http://schemas.openxmlformats.org/officeDocument/2006/relationships/slide" Target="slide89.xml"/></Relationships>
</file>

<file path=ppt/slides/_rels/slide97.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6"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_rels/slide98.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91.xml"/><Relationship Id="rId3" Type="http://schemas.openxmlformats.org/officeDocument/2006/relationships/slide" Target="slide82.xml"/><Relationship Id="rId7" Type="http://schemas.openxmlformats.org/officeDocument/2006/relationships/slide" Target="slide78.xml"/><Relationship Id="rId12" Type="http://schemas.openxmlformats.org/officeDocument/2006/relationships/slide" Target="slide89.xml"/><Relationship Id="rId2" Type="http://schemas.openxmlformats.org/officeDocument/2006/relationships/image" Target="../media/image84.png"/><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88.xml"/><Relationship Id="rId11" Type="http://schemas.openxmlformats.org/officeDocument/2006/relationships/slide" Target="slide87.xml"/><Relationship Id="rId5" Type="http://schemas.openxmlformats.org/officeDocument/2006/relationships/slide" Target="slide86.xml"/><Relationship Id="rId15" Type="http://schemas.openxmlformats.org/officeDocument/2006/relationships/slide" Target="slide97.xml"/><Relationship Id="rId10" Type="http://schemas.openxmlformats.org/officeDocument/2006/relationships/slide" Target="slide85.xml"/><Relationship Id="rId4" Type="http://schemas.openxmlformats.org/officeDocument/2006/relationships/slide" Target="slide84.xml"/><Relationship Id="rId9" Type="http://schemas.openxmlformats.org/officeDocument/2006/relationships/slide" Target="slide83.xml"/><Relationship Id="rId14" Type="http://schemas.openxmlformats.org/officeDocument/2006/relationships/slide" Target="slide93.xml"/></Relationships>
</file>

<file path=ppt/slides/_rels/slide99.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3.xml"/><Relationship Id="rId3" Type="http://schemas.openxmlformats.org/officeDocument/2006/relationships/slide" Target="slide84.xml"/><Relationship Id="rId7" Type="http://schemas.openxmlformats.org/officeDocument/2006/relationships/slide" Target="slide81.xml"/><Relationship Id="rId12" Type="http://schemas.openxmlformats.org/officeDocument/2006/relationships/slide" Target="slide91.xml"/><Relationship Id="rId2"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8.xml"/><Relationship Id="rId11" Type="http://schemas.openxmlformats.org/officeDocument/2006/relationships/slide" Target="slide89.xml"/><Relationship Id="rId5" Type="http://schemas.openxmlformats.org/officeDocument/2006/relationships/slide" Target="slide88.xml"/><Relationship Id="rId15" Type="http://schemas.openxmlformats.org/officeDocument/2006/relationships/slide" Target="slide103.xml"/><Relationship Id="rId10" Type="http://schemas.openxmlformats.org/officeDocument/2006/relationships/slide" Target="slide87.xml"/><Relationship Id="rId4" Type="http://schemas.openxmlformats.org/officeDocument/2006/relationships/slide" Target="slide86.xml"/><Relationship Id="rId9" Type="http://schemas.openxmlformats.org/officeDocument/2006/relationships/slide" Target="slide85.xml"/><Relationship Id="rId14" Type="http://schemas.openxmlformats.org/officeDocument/2006/relationships/slide" Target="slide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1701602"/>
            <a:ext cx="12071871" cy="295465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(2016-10-11)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考点四 </a:t>
            </a:r>
            <a:r>
              <a:rPr lang="en-US" altLang="zh-CN" sz="4000" b="1" dirty="0" smtClean="0">
                <a:solidFill>
                  <a:schemeClr val="bg1"/>
                </a:solidFill>
                <a:latin typeface="+mj-ea"/>
                <a:ea typeface="+mj-ea"/>
              </a:rPr>
              <a:t>P83-84</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完成小本</a:t>
            </a:r>
            <a:r>
              <a:rPr lang="en-US" altLang="zh-CN" sz="4000" b="1" dirty="0" smtClean="0">
                <a:solidFill>
                  <a:schemeClr val="bg1"/>
                </a:solidFill>
                <a:latin typeface="+mj-ea"/>
                <a:ea typeface="+mj-ea"/>
              </a:rPr>
              <a:t>P309-310</a:t>
            </a:r>
            <a:r>
              <a:rPr lang="zh-CN" altLang="en-US" sz="4000" b="1" dirty="0" smtClean="0">
                <a:solidFill>
                  <a:schemeClr val="bg1"/>
                </a:solidFill>
                <a:latin typeface="+mj-ea"/>
                <a:ea typeface="+mj-ea"/>
              </a:rPr>
              <a:t>页 ；</a:t>
            </a: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2575602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37551" y="117426"/>
            <a:ext cx="11275398"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从化合价的角度认识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歧化反应</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b="1" kern="100" dirty="0" smtClean="0">
                <a:solidFill>
                  <a:srgbClr val="0000FF"/>
                </a:solidFill>
                <a:latin typeface="Times New Roman"/>
                <a:ea typeface="华文细黑"/>
                <a:cs typeface="Times New Roman"/>
              </a:rPr>
              <a:t>氯气</a:t>
            </a:r>
            <a:r>
              <a:rPr lang="zh-CN" altLang="zh-CN" sz="2800" b="1" kern="100" dirty="0">
                <a:solidFill>
                  <a:srgbClr val="0000FF"/>
                </a:solidFill>
                <a:latin typeface="Times New Roman"/>
                <a:ea typeface="华文细黑"/>
                <a:cs typeface="Times New Roman"/>
              </a:rPr>
              <a:t>与水或碱反应，</a:t>
            </a:r>
            <a:r>
              <a:rPr lang="zh-CN" altLang="zh-CN" sz="2800" b="1" kern="100" dirty="0">
                <a:solidFill>
                  <a:srgbClr val="FF0000"/>
                </a:solidFill>
                <a:latin typeface="Times New Roman"/>
                <a:ea typeface="华文细黑"/>
                <a:cs typeface="Times New Roman"/>
              </a:rPr>
              <a:t>氯的化合价既有升高又有降低</a:t>
            </a:r>
            <a:r>
              <a:rPr lang="zh-CN" altLang="zh-CN" sz="2800" kern="100" dirty="0">
                <a:latin typeface="Times New Roman"/>
                <a:ea typeface="华文细黑"/>
                <a:cs typeface="Times New Roman"/>
              </a:rPr>
              <a:t>，因而氯气</a:t>
            </a:r>
            <a:r>
              <a:rPr lang="zh-CN" altLang="zh-CN" sz="2800" kern="100" dirty="0" smtClean="0">
                <a:latin typeface="Times New Roman"/>
                <a:ea typeface="华文细黑"/>
                <a:cs typeface="Times New Roman"/>
              </a:rPr>
              <a:t>既</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表现</a:t>
            </a:r>
            <a:r>
              <a:rPr lang="zh-CN" altLang="zh-CN" sz="2800" kern="100" dirty="0">
                <a:latin typeface="Times New Roman"/>
                <a:ea typeface="华文细黑"/>
                <a:cs typeface="Times New Roman"/>
              </a:rPr>
              <a:t>氧化性又表现还原性。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与水反应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氯气与水反应的化学方程式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与碱反应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完成下列反应的化学方程式</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与烧碱</a:t>
            </a:r>
            <a:r>
              <a:rPr lang="zh-CN" altLang="zh-CN" sz="2800" kern="100" dirty="0" smtClean="0">
                <a:latin typeface="Times New Roman"/>
                <a:ea typeface="华文细黑"/>
                <a:cs typeface="Times New Roman"/>
              </a:rPr>
              <a:t>反应</a:t>
            </a:r>
            <a:r>
              <a:rPr lang="en-US" altLang="zh-CN" sz="2800" kern="100" dirty="0" smtClean="0">
                <a:solidFill>
                  <a:srgbClr val="FF0000"/>
                </a:solidFill>
                <a:latin typeface="Times New Roman"/>
                <a:ea typeface="华文细黑"/>
                <a:cs typeface="Times New Roman"/>
              </a:rPr>
              <a:t>(</a:t>
            </a:r>
            <a:r>
              <a:rPr lang="zh-CN" altLang="en-US" sz="2800" kern="100" dirty="0" smtClean="0">
                <a:solidFill>
                  <a:srgbClr val="FF0000"/>
                </a:solidFill>
                <a:latin typeface="Times New Roman"/>
                <a:ea typeface="华文细黑"/>
                <a:cs typeface="Times New Roman"/>
              </a:rPr>
              <a:t>制取漂白液</a:t>
            </a:r>
            <a:r>
              <a:rPr lang="en-US" altLang="zh-CN" sz="2800" kern="100" dirty="0" smtClean="0">
                <a:solidFill>
                  <a:srgbClr val="FF0000"/>
                </a:solidFill>
                <a:latin typeface="Times New Roman"/>
                <a:ea typeface="华文细黑"/>
                <a:cs typeface="Times New Roman"/>
              </a:rPr>
              <a:t>)</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solidFill>
                  <a:srgbClr val="FF0000"/>
                </a:solidFill>
                <a:latin typeface="Times New Roman"/>
                <a:ea typeface="华文细黑"/>
                <a:cs typeface="Times New Roman"/>
              </a:rPr>
              <a:t>制取漂白粉</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漂白粉的主要成分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有效成分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8" name="矩形 7"/>
          <p:cNvSpPr/>
          <p:nvPr/>
        </p:nvSpPr>
        <p:spPr>
          <a:xfrm>
            <a:off x="5015086" y="4018951"/>
            <a:ext cx="606640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2NaOH</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=NaCl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NaClO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3" name="矩形 12"/>
          <p:cNvSpPr/>
          <p:nvPr/>
        </p:nvSpPr>
        <p:spPr>
          <a:xfrm>
            <a:off x="3060912" y="4660166"/>
            <a:ext cx="726705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2Ca(OH)</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4" name="矩形 13"/>
          <p:cNvSpPr/>
          <p:nvPr/>
        </p:nvSpPr>
        <p:spPr>
          <a:xfrm>
            <a:off x="3917763" y="5314702"/>
            <a:ext cx="290015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5" name="矩形 14"/>
          <p:cNvSpPr/>
          <p:nvPr/>
        </p:nvSpPr>
        <p:spPr>
          <a:xfrm>
            <a:off x="8865418" y="5314702"/>
            <a:ext cx="162256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3" name="组合 2"/>
          <p:cNvGrpSpPr/>
          <p:nvPr/>
        </p:nvGrpSpPr>
        <p:grpSpPr>
          <a:xfrm>
            <a:off x="5233033" y="2577330"/>
            <a:ext cx="4333238" cy="769441"/>
            <a:chOff x="5233033" y="2577330"/>
            <a:chExt cx="4333238" cy="769441"/>
          </a:xfrm>
        </p:grpSpPr>
        <p:sp>
          <p:nvSpPr>
            <p:cNvPr id="6" name="矩形 5"/>
            <p:cNvSpPr/>
            <p:nvPr/>
          </p:nvSpPr>
          <p:spPr>
            <a:xfrm>
              <a:off x="5233033" y="2735114"/>
              <a:ext cx="433323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dirty="0">
                  <a:solidFill>
                    <a:srgbClr val="0000FF"/>
                  </a:solidFill>
                  <a:latin typeface="ZBFH"/>
                  <a:ea typeface="华文细黑"/>
                  <a:cs typeface="Times New Roman"/>
                </a:rPr>
                <a:t></a:t>
              </a:r>
              <a:r>
                <a:rPr lang="en-US" altLang="zh-CN" sz="2800" b="1" kern="100" dirty="0">
                  <a:solidFill>
                    <a:srgbClr val="0000FF"/>
                  </a:solidFill>
                  <a:latin typeface="Times New Roman"/>
                  <a:ea typeface="华文细黑"/>
                  <a:cs typeface="Courier New"/>
                </a:rPr>
                <a:t>HCl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HClO</a:t>
              </a:r>
              <a:endParaRPr lang="zh-CN" altLang="en-US" b="1" dirty="0">
                <a:solidFill>
                  <a:srgbClr val="0000FF"/>
                </a:solidFill>
              </a:endParaRPr>
            </a:p>
          </p:txBody>
        </p:sp>
        <p:sp>
          <p:nvSpPr>
            <p:cNvPr id="2" name="矩形 1"/>
            <p:cNvSpPr/>
            <p:nvPr/>
          </p:nvSpPr>
          <p:spPr>
            <a:xfrm>
              <a:off x="6887432" y="2577330"/>
              <a:ext cx="647934" cy="769441"/>
            </a:xfrm>
            <a:prstGeom prst="rect">
              <a:avLst/>
            </a:prstGeom>
          </p:spPr>
          <p:txBody>
            <a:bodyPr wrap="none">
              <a:spAutoFit/>
            </a:bodyPr>
            <a:lstStyle/>
            <a:p>
              <a:r>
                <a:rPr lang="zh-CN" altLang="en-US" sz="4400" b="1" dirty="0">
                  <a:solidFill>
                    <a:srgbClr val="0000FF"/>
                  </a:solidFill>
                </a:rPr>
                <a:t>⇌</a:t>
              </a:r>
            </a:p>
          </p:txBody>
        </p:sp>
      </p:grpSp>
      <p:sp>
        <p:nvSpPr>
          <p:cNvPr id="4" name="矩形 3"/>
          <p:cNvSpPr/>
          <p:nvPr/>
        </p:nvSpPr>
        <p:spPr>
          <a:xfrm>
            <a:off x="5303118" y="2277666"/>
            <a:ext cx="415498"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0</a:t>
            </a:r>
            <a:endParaRPr lang="zh-CN" altLang="en-US" sz="3600" dirty="0"/>
          </a:p>
        </p:txBody>
      </p:sp>
      <p:sp>
        <p:nvSpPr>
          <p:cNvPr id="16" name="矩形 15"/>
          <p:cNvSpPr/>
          <p:nvPr/>
        </p:nvSpPr>
        <p:spPr>
          <a:xfrm>
            <a:off x="7695932" y="2277666"/>
            <a:ext cx="569387"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sp>
        <p:nvSpPr>
          <p:cNvPr id="17" name="矩形 16"/>
          <p:cNvSpPr/>
          <p:nvPr/>
        </p:nvSpPr>
        <p:spPr>
          <a:xfrm>
            <a:off x="8677279" y="2277666"/>
            <a:ext cx="678391"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cxnSp>
        <p:nvCxnSpPr>
          <p:cNvPr id="7" name="直接箭头连接符 6"/>
          <p:cNvCxnSpPr/>
          <p:nvPr/>
        </p:nvCxnSpPr>
        <p:spPr>
          <a:xfrm>
            <a:off x="8399462" y="3346771"/>
            <a:ext cx="0" cy="6721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80696" y="3357786"/>
            <a:ext cx="138691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err="1" smtClean="0">
                <a:solidFill>
                  <a:srgbClr val="0000FF"/>
                </a:solidFill>
                <a:latin typeface="Times New Roman" panose="02020603050405020304" pitchFamily="18" charset="0"/>
                <a:cs typeface="Times New Roman" panose="02020603050405020304" pitchFamily="18" charset="0"/>
              </a:rPr>
              <a:t>NaOH</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left)">
                                      <p:cBhvr>
                                        <p:cTn id="14" dur="1000"/>
                                        <p:tgtEl>
                                          <p:spTgt spid="12">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left)">
                                      <p:cBhvr>
                                        <p:cTn id="18" dur="1000"/>
                                        <p:tgtEl>
                                          <p:spTgt spid="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fade">
                                      <p:cBhvr>
                                        <p:cTn id="23" dur="1000"/>
                                        <p:tgtEl>
                                          <p:spTgt spid="12">
                                            <p:txEl>
                                              <p:pRg st="3" end="3"/>
                                            </p:txEl>
                                          </p:spTgt>
                                        </p:tgtEl>
                                      </p:cBhvr>
                                    </p:animEffect>
                                    <p:anim calcmode="lin" valueType="num">
                                      <p:cBhvr>
                                        <p:cTn id="24"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fade">
                                      <p:cBhvr>
                                        <p:cTn id="28" dur="1000"/>
                                        <p:tgtEl>
                                          <p:spTgt spid="12">
                                            <p:txEl>
                                              <p:pRg st="4" end="4"/>
                                            </p:txEl>
                                          </p:spTgt>
                                        </p:tgtEl>
                                      </p:cBhvr>
                                    </p:animEffect>
                                    <p:anim calcmode="lin" valueType="num">
                                      <p:cBhvr>
                                        <p:cTn id="29"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2">
                                            <p:txEl>
                                              <p:pRg st="5" end="5"/>
                                            </p:txEl>
                                          </p:spTgt>
                                        </p:tgtEl>
                                        <p:attrNameLst>
                                          <p:attrName>style.visibility</p:attrName>
                                        </p:attrNameLst>
                                      </p:cBhvr>
                                      <p:to>
                                        <p:strVal val="visible"/>
                                      </p:to>
                                    </p:set>
                                    <p:animEffect transition="in" filter="fade">
                                      <p:cBhvr>
                                        <p:cTn id="55" dur="500"/>
                                        <p:tgtEl>
                                          <p:spTgt spid="12">
                                            <p:txEl>
                                              <p:pRg st="5" end="5"/>
                                            </p:txEl>
                                          </p:spTgt>
                                        </p:tgtEl>
                                      </p:cBhvr>
                                    </p:animEffect>
                                    <p:anim calcmode="lin" valueType="num">
                                      <p:cBhvr>
                                        <p:cTn id="56"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57" dur="500" fill="hold"/>
                                        <p:tgtEl>
                                          <p:spTgt spid="12">
                                            <p:txEl>
                                              <p:pRg st="5" end="5"/>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2">
                                            <p:txEl>
                                              <p:pRg st="6" end="6"/>
                                            </p:txEl>
                                          </p:spTgt>
                                        </p:tgtEl>
                                        <p:attrNameLst>
                                          <p:attrName>style.visibility</p:attrName>
                                        </p:attrNameLst>
                                      </p:cBhvr>
                                      <p:to>
                                        <p:strVal val="visible"/>
                                      </p:to>
                                    </p:set>
                                    <p:animEffect transition="in" filter="fade">
                                      <p:cBhvr>
                                        <p:cTn id="60" dur="500"/>
                                        <p:tgtEl>
                                          <p:spTgt spid="12">
                                            <p:txEl>
                                              <p:pRg st="6" end="6"/>
                                            </p:txEl>
                                          </p:spTgt>
                                        </p:tgtEl>
                                      </p:cBhvr>
                                    </p:animEffect>
                                    <p:anim calcmode="lin" valueType="num">
                                      <p:cBhvr>
                                        <p:cTn id="6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62" dur="5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up)">
                                      <p:cBhvr>
                                        <p:cTn id="67" dur="10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10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blinds(horizontal)">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
                                            <p:txEl>
                                              <p:pRg st="7" end="7"/>
                                            </p:txEl>
                                          </p:spTgt>
                                        </p:tgtEl>
                                        <p:attrNameLst>
                                          <p:attrName>style.visibility</p:attrName>
                                        </p:attrNameLst>
                                      </p:cBhvr>
                                      <p:to>
                                        <p:strVal val="visible"/>
                                      </p:to>
                                    </p:set>
                                    <p:animEffect transition="in" filter="wipe(left)">
                                      <p:cBhvr>
                                        <p:cTn id="82" dur="500"/>
                                        <p:tgtEl>
                                          <p:spTgt spid="12">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blinds(horizontal)">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2">
                                            <p:txEl>
                                              <p:pRg st="8" end="8"/>
                                            </p:txEl>
                                          </p:spTgt>
                                        </p:tgtEl>
                                        <p:attrNameLst>
                                          <p:attrName>style.visibility</p:attrName>
                                        </p:attrNameLst>
                                      </p:cBhvr>
                                      <p:to>
                                        <p:strVal val="visible"/>
                                      </p:to>
                                    </p:set>
                                    <p:animEffect transition="in" filter="fade">
                                      <p:cBhvr>
                                        <p:cTn id="92" dur="1000"/>
                                        <p:tgtEl>
                                          <p:spTgt spid="12">
                                            <p:txEl>
                                              <p:pRg st="8" end="8"/>
                                            </p:txEl>
                                          </p:spTgt>
                                        </p:tgtEl>
                                      </p:cBhvr>
                                    </p:animEffect>
                                    <p:anim calcmode="lin" valueType="num">
                                      <p:cBhvr>
                                        <p:cTn id="93"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94" dur="1000" fill="hold"/>
                                        <p:tgtEl>
                                          <p:spTgt spid="1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linds(horizontal)">
                                      <p:cBhvr>
                                        <p:cTn id="99" dur="50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blinds(horizontal)">
                                      <p:cBhvr>
                                        <p:cTn id="10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4" grpId="0"/>
      <p:bldP spid="16" grpId="0"/>
      <p:bldP spid="17" grpId="0"/>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1413570"/>
            <a:ext cx="11120877"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所选用装置的连接顺序应是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填各接口的字母代号</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根据题目要求可选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为氯气的发生装置，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为测量气体体积装置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94606" y="2147010"/>
            <a:ext cx="1879041" cy="523220"/>
          </a:xfrm>
          <a:prstGeom prst="rect">
            <a:avLst/>
          </a:prstGeom>
        </p:spPr>
        <p:txBody>
          <a:bodyPr wrap="none">
            <a:spAutoFit/>
          </a:bodyPr>
          <a:lstStyle/>
          <a:p>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e</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f</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349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824806"/>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在读取量筒的刻度数时，应注意</a:t>
            </a:r>
            <a:r>
              <a:rPr lang="en-US" altLang="zh-CN" sz="2800" kern="100" dirty="0" smtClean="0">
                <a:latin typeface="Times New Roman"/>
                <a:ea typeface="华文细黑"/>
                <a:cs typeface="Courier New"/>
              </a:rPr>
              <a:t>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在读取量筒的刻度数时，应注意</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两仪器内的液面应相平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视线与凹液面最低点应相平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装置内气体应恢复至室温。</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不影响，因为同温同压下，同量的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和空气所排出的液体体积相等。</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装置漏气、</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会造成无法收集到气体，浓盐酸已变成稀盐酸等均会造成气体无法制得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12064" y="765498"/>
            <a:ext cx="10964697" cy="1306255"/>
          </a:xfrm>
          <a:prstGeom prst="rect">
            <a:avLst/>
          </a:prstGeom>
        </p:spPr>
        <p:txBody>
          <a:bodyPr>
            <a:spAutoFit/>
          </a:bodyPr>
          <a:lstStyle/>
          <a:p>
            <a:pPr>
              <a:lnSpc>
                <a:spcPct val="150000"/>
              </a:lnSpc>
            </a:pPr>
            <a:r>
              <a:rPr lang="en-US" altLang="zh-CN" sz="2800" kern="100" dirty="0" smtClean="0">
                <a:solidFill>
                  <a:srgbClr val="E36C0A"/>
                </a:solidFill>
                <a:latin typeface="宋体"/>
                <a:ea typeface="华文细黑"/>
                <a:cs typeface="Times New Roman"/>
              </a:rPr>
              <a:t>                              ①</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两仪器内的液面应相平；</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视线与凹液面最低点应相平；</a:t>
            </a: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装置内气体应恢复至室</a:t>
            </a:r>
            <a:r>
              <a:rPr lang="zh-CN" altLang="zh-CN" sz="2800" kern="100" dirty="0" smtClean="0">
                <a:solidFill>
                  <a:srgbClr val="E36C0A"/>
                </a:solidFill>
                <a:latin typeface="Times New Roman"/>
                <a:ea typeface="华文细黑"/>
                <a:cs typeface="Times New Roman"/>
              </a:rPr>
              <a:t>温</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xEl>
                                              <p:pRg st="2" end="2"/>
                                            </p:txEl>
                                          </p:spTgt>
                                        </p:tgtEl>
                                      </p:cBhvr>
                                    </p:animEffect>
                                    <p:set>
                                      <p:cBhvr>
                                        <p:cTn id="37" dur="1" fill="hold">
                                          <p:stCondLst>
                                            <p:cond delay="499"/>
                                          </p:stCondLst>
                                        </p:cTn>
                                        <p:tgtEl>
                                          <p:spTgt spid="5">
                                            <p:txEl>
                                              <p:pRg st="2" end="2"/>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xEl>
                                              <p:pRg st="3" end="3"/>
                                            </p:txEl>
                                          </p:spTgt>
                                        </p:tgtEl>
                                      </p:cBhvr>
                                    </p:animEffect>
                                    <p:set>
                                      <p:cBhvr>
                                        <p:cTn id="40" dur="1" fill="hold">
                                          <p:stCondLst>
                                            <p:cond delay="499"/>
                                          </p:stCondLst>
                                        </p:cTn>
                                        <p:tgtEl>
                                          <p:spTgt spid="5">
                                            <p:txEl>
                                              <p:pRg st="3" end="3"/>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xEl>
                                              <p:pRg st="4" end="4"/>
                                            </p:txEl>
                                          </p:spTgt>
                                        </p:tgtEl>
                                      </p:cBhvr>
                                    </p:animEffect>
                                    <p:set>
                                      <p:cBhvr>
                                        <p:cTn id="43" dur="1" fill="hold">
                                          <p:stCondLst>
                                            <p:cond delay="499"/>
                                          </p:stCondLst>
                                        </p:cTn>
                                        <p:tgtEl>
                                          <p:spTgt spid="5">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xEl>
                                              <p:pRg st="6" end="6"/>
                                            </p:txEl>
                                          </p:spTgt>
                                        </p:tgtEl>
                                      </p:cBhvr>
                                    </p:animEffect>
                                    <p:set>
                                      <p:cBhvr>
                                        <p:cTn id="49" dur="1" fill="hold">
                                          <p:stCondLst>
                                            <p:cond delay="499"/>
                                          </p:stCondLst>
                                        </p:cTn>
                                        <p:tgtEl>
                                          <p:spTgt spid="5">
                                            <p:txEl>
                                              <p:pRg st="6" end="6"/>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549474"/>
            <a:ext cx="1112087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若各仪器内仍残留有少量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，则测定结果将</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不影响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，其原因是</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某同学在实验中发现量筒里未收集到液体，其失败的原因可能是下列中的</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装置漏气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浓盐酸已变成稀盐酸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所选仪器容积太大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漂白粉已全变质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①②③⑥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全</a:t>
            </a:r>
            <a:r>
              <a:rPr lang="zh-CN" altLang="zh-CN" sz="2800" kern="100" dirty="0" smtClean="0">
                <a:latin typeface="Times New Roman"/>
                <a:ea typeface="华文细黑"/>
                <a:cs typeface="Times New Roman"/>
              </a:rPr>
              <a:t>部</a:t>
            </a:r>
            <a:endParaRPr lang="zh-CN" altLang="zh-CN" sz="2800" kern="100" dirty="0">
              <a:latin typeface="宋体"/>
              <a:cs typeface="Courier New"/>
            </a:endParaRPr>
          </a:p>
        </p:txBody>
      </p:sp>
      <p:sp>
        <p:nvSpPr>
          <p:cNvPr id="2" name="矩形 1"/>
          <p:cNvSpPr/>
          <p:nvPr/>
        </p:nvSpPr>
        <p:spPr>
          <a:xfrm>
            <a:off x="8217698" y="646882"/>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不影响</a:t>
            </a:r>
            <a:endParaRPr lang="zh-CN" altLang="en-US" sz="2800" dirty="0"/>
          </a:p>
        </p:txBody>
      </p:sp>
      <p:sp>
        <p:nvSpPr>
          <p:cNvPr id="4" name="矩形 3"/>
          <p:cNvSpPr/>
          <p:nvPr/>
        </p:nvSpPr>
        <p:spPr>
          <a:xfrm>
            <a:off x="656506" y="1125538"/>
            <a:ext cx="10748650" cy="130625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同温</a:t>
            </a:r>
            <a:r>
              <a:rPr lang="zh-CN" altLang="zh-CN" sz="2800" kern="100" dirty="0">
                <a:solidFill>
                  <a:srgbClr val="E36C0A"/>
                </a:solidFill>
                <a:latin typeface="Times New Roman"/>
                <a:ea typeface="华文细黑"/>
                <a:cs typeface="Times New Roman"/>
              </a:rPr>
              <a:t>同压下，同量的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和空气所排出的液体体积相等</a:t>
            </a:r>
            <a:endParaRPr lang="zh-CN" altLang="en-US" sz="2800" dirty="0"/>
          </a:p>
        </p:txBody>
      </p:sp>
      <p:sp>
        <p:nvSpPr>
          <p:cNvPr id="6" name="矩形 5"/>
          <p:cNvSpPr/>
          <p:nvPr/>
        </p:nvSpPr>
        <p:spPr>
          <a:xfrm>
            <a:off x="2333680" y="3213770"/>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dirty="0"/>
          </a:p>
        </p:txBody>
      </p:sp>
      <p:sp>
        <p:nvSpPr>
          <p:cNvPr id="2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4" grpId="0"/>
      <p:bldP spid="4" grpId="1"/>
      <p:bldP spid="6" grpId="0"/>
      <p:bldP spid="6"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248" y="45418"/>
            <a:ext cx="11213582" cy="19495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某校化学实验兴趣小组为了探究在实验室制备</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的过程中有水蒸气和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挥发出来，同时证明氯气的某些性质，甲同学设计了如图所示的实验装置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支撑用的铁架台省略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，完成下列问题。</a:t>
            </a:r>
            <a:endParaRPr lang="zh-CN" altLang="zh-CN" sz="1050" kern="100" dirty="0">
              <a:effectLst/>
              <a:latin typeface="宋体"/>
              <a:cs typeface="Courier New"/>
            </a:endParaRPr>
          </a:p>
        </p:txBody>
      </p:sp>
      <p:pic>
        <p:nvPicPr>
          <p:cNvPr id="128002" name="Picture 2" descr="HX19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8742" y="2255704"/>
            <a:ext cx="8352928" cy="448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800" y="1557586"/>
            <a:ext cx="112969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溶液的作用是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倒置漏斗的作用是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4580093" y="1638102"/>
            <a:ext cx="535274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证明制备</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时有</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O(g)</a:t>
            </a:r>
            <a:r>
              <a:rPr lang="zh-CN" altLang="zh-CN" sz="2800" b="1" kern="100" dirty="0">
                <a:solidFill>
                  <a:srgbClr val="FF0000"/>
                </a:solidFill>
                <a:latin typeface="Times New Roman"/>
                <a:ea typeface="华文细黑"/>
                <a:cs typeface="Times New Roman"/>
              </a:rPr>
              <a:t>挥发出来</a:t>
            </a:r>
            <a:endParaRPr lang="zh-CN" altLang="en-US" sz="2800" b="1" dirty="0">
              <a:solidFill>
                <a:srgbClr val="FF0000"/>
              </a:solidFill>
            </a:endParaRPr>
          </a:p>
        </p:txBody>
      </p:sp>
      <p:sp>
        <p:nvSpPr>
          <p:cNvPr id="7" name="矩形 6"/>
          <p:cNvSpPr/>
          <p:nvPr/>
        </p:nvSpPr>
        <p:spPr>
          <a:xfrm>
            <a:off x="10045712" y="1663502"/>
            <a:ext cx="1540806"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吸收</a:t>
            </a:r>
            <a:r>
              <a:rPr lang="en-US" altLang="zh-CN" sz="2800" b="1" kern="100" dirty="0" smtClean="0">
                <a:solidFill>
                  <a:srgbClr val="FF0000"/>
                </a:solidFill>
                <a:latin typeface="Times New Roman"/>
                <a:ea typeface="华文细黑"/>
              </a:rPr>
              <a:t>HCl</a:t>
            </a:r>
            <a:endParaRPr lang="zh-CN" altLang="en-US" sz="2800" b="1" dirty="0">
              <a:solidFill>
                <a:srgbClr val="FF0000"/>
              </a:solidFill>
            </a:endParaRPr>
          </a:p>
        </p:txBody>
      </p:sp>
      <p:sp>
        <p:nvSpPr>
          <p:cNvPr id="9" name="矩形 8"/>
          <p:cNvSpPr/>
          <p:nvPr/>
        </p:nvSpPr>
        <p:spPr>
          <a:xfrm>
            <a:off x="550590" y="2252266"/>
            <a:ext cx="4533613"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中的</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，防止干扰</a:t>
            </a:r>
            <a:r>
              <a:rPr lang="en-US" altLang="zh-CN" sz="2800" b="1" kern="100" dirty="0">
                <a:solidFill>
                  <a:srgbClr val="FF0000"/>
                </a:solidFill>
                <a:latin typeface="Times New Roman"/>
                <a:ea typeface="华文细黑"/>
              </a:rPr>
              <a:t>HCl</a:t>
            </a:r>
            <a:r>
              <a:rPr lang="zh-CN" altLang="zh-CN" sz="2800" b="1" kern="100" dirty="0">
                <a:solidFill>
                  <a:srgbClr val="FF0000"/>
                </a:solidFill>
                <a:latin typeface="Times New Roman"/>
                <a:ea typeface="华文细黑"/>
                <a:cs typeface="Times New Roman"/>
              </a:rPr>
              <a:t>检验</a:t>
            </a:r>
            <a:endParaRPr lang="zh-CN" altLang="en-US" sz="2800" b="1" dirty="0">
              <a:solidFill>
                <a:srgbClr val="FF0000"/>
              </a:solidFill>
            </a:endParaRPr>
          </a:p>
        </p:txBody>
      </p:sp>
      <p:sp>
        <p:nvSpPr>
          <p:cNvPr id="11" name="矩形 10"/>
          <p:cNvSpPr/>
          <p:nvPr/>
        </p:nvSpPr>
        <p:spPr>
          <a:xfrm>
            <a:off x="4727040" y="2913038"/>
            <a:ext cx="3515706"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证明干燥</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无漂白性</a:t>
            </a:r>
            <a:endParaRPr lang="zh-CN" altLang="en-US" sz="2800" b="1" dirty="0">
              <a:solidFill>
                <a:srgbClr val="FF0000"/>
              </a:solidFill>
            </a:endParaRPr>
          </a:p>
        </p:txBody>
      </p:sp>
      <p:sp>
        <p:nvSpPr>
          <p:cNvPr id="27" name="矩形 26"/>
          <p:cNvSpPr/>
          <p:nvPr/>
        </p:nvSpPr>
        <p:spPr>
          <a:xfrm>
            <a:off x="8463602" y="2900338"/>
            <a:ext cx="325602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证明</a:t>
            </a:r>
            <a:r>
              <a:rPr lang="en-US" altLang="zh-CN" sz="2800" b="1" kern="100" dirty="0">
                <a:solidFill>
                  <a:srgbClr val="FF0000"/>
                </a:solidFill>
                <a:latin typeface="Times New Roman"/>
                <a:ea typeface="华文细黑"/>
              </a:rPr>
              <a:t>HClO</a:t>
            </a:r>
            <a:r>
              <a:rPr lang="zh-CN" altLang="zh-CN" sz="2800" b="1" kern="100" dirty="0">
                <a:solidFill>
                  <a:srgbClr val="FF0000"/>
                </a:solidFill>
                <a:latin typeface="Times New Roman"/>
                <a:ea typeface="华文细黑"/>
                <a:cs typeface="Times New Roman"/>
              </a:rPr>
              <a:t>有漂白性</a:t>
            </a:r>
            <a:endParaRPr lang="zh-CN" altLang="en-US" sz="2800" b="1" dirty="0">
              <a:solidFill>
                <a:srgbClr val="FF0000"/>
              </a:solidFill>
            </a:endParaRPr>
          </a:p>
        </p:txBody>
      </p:sp>
      <p:sp>
        <p:nvSpPr>
          <p:cNvPr id="28" name="矩形 27"/>
          <p:cNvSpPr/>
          <p:nvPr/>
        </p:nvSpPr>
        <p:spPr>
          <a:xfrm>
            <a:off x="5417645" y="3535710"/>
            <a:ext cx="4892686"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证明制备</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时有</a:t>
            </a:r>
            <a:r>
              <a:rPr lang="en-US" altLang="zh-CN" sz="2800" b="1" kern="100" dirty="0">
                <a:solidFill>
                  <a:srgbClr val="FF0000"/>
                </a:solidFill>
                <a:latin typeface="Times New Roman"/>
                <a:ea typeface="华文细黑"/>
              </a:rPr>
              <a:t>HCl</a:t>
            </a:r>
            <a:r>
              <a:rPr lang="zh-CN" altLang="zh-CN" sz="2800" b="1" kern="100" dirty="0">
                <a:solidFill>
                  <a:srgbClr val="FF0000"/>
                </a:solidFill>
                <a:latin typeface="Times New Roman"/>
                <a:ea typeface="华文细黑"/>
                <a:cs typeface="Times New Roman"/>
              </a:rPr>
              <a:t>挥发出</a:t>
            </a:r>
            <a:r>
              <a:rPr lang="zh-CN" altLang="zh-CN" sz="2800" b="1" kern="100" dirty="0" smtClean="0">
                <a:solidFill>
                  <a:srgbClr val="FF0000"/>
                </a:solidFill>
                <a:latin typeface="Times New Roman"/>
                <a:ea typeface="华文细黑"/>
                <a:cs typeface="Times New Roman"/>
              </a:rPr>
              <a:t>来</a:t>
            </a:r>
            <a:endParaRPr lang="zh-CN" altLang="en-US" sz="2800" b="1" dirty="0">
              <a:solidFill>
                <a:srgbClr val="FF0000"/>
              </a:solidFill>
            </a:endParaRPr>
          </a:p>
        </p:txBody>
      </p:sp>
      <p:sp>
        <p:nvSpPr>
          <p:cNvPr id="17" name="矩形 16"/>
          <p:cNvSpPr/>
          <p:nvPr/>
        </p:nvSpPr>
        <p:spPr>
          <a:xfrm>
            <a:off x="3430910" y="4196482"/>
            <a:ext cx="3257623" cy="523220"/>
          </a:xfrm>
          <a:prstGeom prst="rect">
            <a:avLst/>
          </a:prstGeom>
        </p:spPr>
        <p:txBody>
          <a:bodyPr wrap="none">
            <a:spAutoFit/>
          </a:bodyPr>
          <a:lstStyle/>
          <a:p>
            <a:pPr lvl="0"/>
            <a:r>
              <a:rPr lang="zh-CN" altLang="zh-CN" sz="2800" b="1" kern="100" dirty="0">
                <a:solidFill>
                  <a:srgbClr val="FF0000"/>
                </a:solidFill>
                <a:latin typeface="Times New Roman"/>
                <a:ea typeface="华文细黑"/>
                <a:cs typeface="Times New Roman"/>
              </a:rPr>
              <a:t>防止</a:t>
            </a:r>
            <a:r>
              <a:rPr lang="en-US" altLang="zh-CN" sz="2800" b="1" kern="100" dirty="0">
                <a:solidFill>
                  <a:srgbClr val="FF0000"/>
                </a:solidFill>
                <a:latin typeface="Times New Roman"/>
                <a:ea typeface="华文细黑"/>
              </a:rPr>
              <a:t>F</a:t>
            </a:r>
            <a:r>
              <a:rPr lang="zh-CN" altLang="zh-CN" sz="2800" b="1" kern="100" dirty="0">
                <a:solidFill>
                  <a:srgbClr val="FF0000"/>
                </a:solidFill>
                <a:latin typeface="Times New Roman"/>
                <a:ea typeface="华文细黑"/>
                <a:cs typeface="Times New Roman"/>
              </a:rPr>
              <a:t>中的溶液倒吸</a:t>
            </a:r>
            <a:endParaRPr lang="zh-CN" altLang="en-US" sz="2800" b="1" dirty="0">
              <a:solidFill>
                <a:srgbClr val="FF0000"/>
              </a:solidFill>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1" name="矩形 4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27" grpId="0"/>
      <p:bldP spid="28" grpId="0"/>
      <p:bldP spid="1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669" y="1053530"/>
            <a:ext cx="11232086" cy="324217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乙同学认为甲同学的实验有缺陷，不能确保最终通入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溶液中的气体只有一种。为了确保实验结论的可靠性，证明最终通入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溶液中的气体只有一种，乙同学提出在某两个装置之间加一个装置。你认为该装置应加在</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之</a:t>
            </a:r>
            <a:r>
              <a:rPr lang="zh-CN" altLang="zh-CN" sz="2800" kern="100" dirty="0">
                <a:latin typeface="Times New Roman"/>
                <a:ea typeface="华文细黑"/>
                <a:cs typeface="Times New Roman"/>
              </a:rPr>
              <a:t>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填装置各部分字母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，装置中放入</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，作</a:t>
            </a:r>
            <a:r>
              <a:rPr lang="zh-CN" altLang="zh-CN" sz="2800" kern="100" dirty="0">
                <a:latin typeface="Times New Roman"/>
                <a:ea typeface="华文细黑"/>
                <a:cs typeface="Times New Roman"/>
              </a:rPr>
              <a:t>用是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371602" y="3100244"/>
            <a:ext cx="423514" cy="523220"/>
          </a:xfrm>
          <a:prstGeom prst="rect">
            <a:avLst/>
          </a:prstGeom>
        </p:spPr>
        <p:txBody>
          <a:bodyPr wrap="none">
            <a:spAutoFit/>
          </a:bodyPr>
          <a:lstStyle/>
          <a:p>
            <a:r>
              <a:rPr lang="en-US" altLang="zh-CN" sz="2800" b="1" kern="100" dirty="0">
                <a:solidFill>
                  <a:srgbClr val="FF0000"/>
                </a:solidFill>
                <a:latin typeface="Times New Roman"/>
                <a:ea typeface="华文细黑"/>
              </a:rPr>
              <a:t>E</a:t>
            </a:r>
            <a:endParaRPr lang="zh-CN" altLang="en-US" sz="2800" b="1" dirty="0">
              <a:solidFill>
                <a:srgbClr val="FF0000"/>
              </a:solidFill>
            </a:endParaRPr>
          </a:p>
        </p:txBody>
      </p:sp>
      <p:sp>
        <p:nvSpPr>
          <p:cNvPr id="21" name="矩形 20"/>
          <p:cNvSpPr/>
          <p:nvPr/>
        </p:nvSpPr>
        <p:spPr>
          <a:xfrm>
            <a:off x="4583038" y="3077890"/>
            <a:ext cx="404278" cy="523220"/>
          </a:xfrm>
          <a:prstGeom prst="rect">
            <a:avLst/>
          </a:prstGeom>
        </p:spPr>
        <p:txBody>
          <a:bodyPr wrap="none">
            <a:spAutoFit/>
          </a:bodyPr>
          <a:lstStyle/>
          <a:p>
            <a:r>
              <a:rPr lang="en-US" altLang="zh-CN" sz="2800" b="1" kern="100" dirty="0">
                <a:solidFill>
                  <a:srgbClr val="FF0000"/>
                </a:solidFill>
                <a:latin typeface="Times New Roman"/>
                <a:ea typeface="华文细黑"/>
              </a:rPr>
              <a:t>F</a:t>
            </a:r>
            <a:endParaRPr lang="zh-CN" altLang="en-US" sz="2800" b="1" dirty="0">
              <a:solidFill>
                <a:srgbClr val="FF0000"/>
              </a:solidFill>
            </a:endParaRPr>
          </a:p>
        </p:txBody>
      </p:sp>
      <p:sp>
        <p:nvSpPr>
          <p:cNvPr id="22" name="矩形 21"/>
          <p:cNvSpPr/>
          <p:nvPr/>
        </p:nvSpPr>
        <p:spPr>
          <a:xfrm>
            <a:off x="559775" y="3522638"/>
            <a:ext cx="6340219" cy="738664"/>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湿润的有色布条或湿润的淀粉</a:t>
            </a:r>
            <a:r>
              <a:rPr lang="en-US" altLang="zh-CN" sz="2800" b="1" kern="100" dirty="0" smtClean="0">
                <a:solidFill>
                  <a:srgbClr val="FF0000"/>
                </a:solidFill>
                <a:latin typeface="Times New Roman"/>
                <a:ea typeface="华文细黑"/>
              </a:rPr>
              <a:t>­-KI</a:t>
            </a:r>
            <a:r>
              <a:rPr lang="zh-CN" altLang="zh-CN" sz="2800" b="1" kern="100" dirty="0">
                <a:solidFill>
                  <a:srgbClr val="FF0000"/>
                </a:solidFill>
                <a:latin typeface="Times New Roman"/>
                <a:ea typeface="华文细黑"/>
                <a:cs typeface="Times New Roman"/>
              </a:rPr>
              <a:t>试纸</a:t>
            </a:r>
            <a:endParaRPr lang="zh-CN" altLang="zh-CN" sz="1050" b="1" kern="100" dirty="0">
              <a:solidFill>
                <a:srgbClr val="FF0000"/>
              </a:solidFill>
              <a:effectLst/>
              <a:latin typeface="宋体"/>
              <a:cs typeface="Courier New"/>
            </a:endParaRPr>
          </a:p>
        </p:txBody>
      </p:sp>
      <p:sp>
        <p:nvSpPr>
          <p:cNvPr id="23" name="矩形 22"/>
          <p:cNvSpPr/>
          <p:nvPr/>
        </p:nvSpPr>
        <p:spPr>
          <a:xfrm>
            <a:off x="8244391" y="3509938"/>
            <a:ext cx="2957759" cy="738664"/>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检验</a:t>
            </a:r>
            <a:r>
              <a:rPr lang="en-US" altLang="zh-CN" sz="2800" b="1" kern="100" dirty="0">
                <a:solidFill>
                  <a:srgbClr val="FF0000"/>
                </a:solidFill>
                <a:latin typeface="Times New Roman"/>
                <a:ea typeface="华文细黑"/>
              </a:rPr>
              <a:t> 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是否除尽</a:t>
            </a:r>
            <a:endParaRPr lang="zh-CN" altLang="zh-CN" sz="1050" b="1" kern="100" dirty="0">
              <a:solidFill>
                <a:srgbClr val="FF0000"/>
              </a:solidFill>
              <a:effectLst/>
              <a:latin typeface="宋体"/>
              <a:cs typeface="Courier New"/>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8"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1752" y="3933850"/>
            <a:ext cx="1123208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根据可逆反应的特点，即可</a:t>
            </a:r>
            <a:r>
              <a:rPr lang="zh-CN" altLang="zh-CN" sz="2800" kern="100" dirty="0" smtClean="0">
                <a:latin typeface="Times New Roman"/>
                <a:ea typeface="华文细黑"/>
                <a:cs typeface="Times New Roman"/>
              </a:rPr>
              <a:t>得出</a:t>
            </a:r>
            <a:r>
              <a:rPr lang="zh-CN" altLang="en-US" sz="2800" b="1" kern="100" dirty="0" smtClean="0">
                <a:solidFill>
                  <a:srgbClr val="FF0000"/>
                </a:solidFill>
                <a:latin typeface="Times New Roman"/>
                <a:ea typeface="华文细黑"/>
                <a:cs typeface="Times New Roman"/>
              </a:rPr>
              <a:t>新制</a:t>
            </a: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水中存在的各种</a:t>
            </a:r>
            <a:r>
              <a:rPr lang="zh-CN" altLang="zh-CN" sz="2800" kern="100" dirty="0" smtClean="0">
                <a:latin typeface="Times New Roman"/>
                <a:ea typeface="华文细黑"/>
                <a:cs typeface="Times New Roman"/>
              </a:rPr>
              <a:t>微粒</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三种分子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四种离</a:t>
            </a:r>
            <a:r>
              <a:rPr lang="zh-CN" altLang="zh-CN" sz="2800" kern="100" dirty="0" smtClean="0">
                <a:latin typeface="Times New Roman"/>
                <a:ea typeface="华文细黑"/>
                <a:cs typeface="Times New Roman"/>
              </a:rPr>
              <a:t>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3394185" y="4653930"/>
            <a:ext cx="66396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5" name="矩形 24"/>
          <p:cNvSpPr/>
          <p:nvPr/>
        </p:nvSpPr>
        <p:spPr>
          <a:xfrm>
            <a:off x="4512405" y="4706774"/>
            <a:ext cx="110158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HClO</a:t>
            </a:r>
            <a:endParaRPr lang="zh-CN" altLang="en-US" sz="2800" b="1" kern="100" dirty="0">
              <a:solidFill>
                <a:srgbClr val="0000FF"/>
              </a:solidFill>
              <a:latin typeface="Times New Roman"/>
              <a:ea typeface="华文细黑"/>
              <a:cs typeface="Times New Roman"/>
            </a:endParaRPr>
          </a:p>
        </p:txBody>
      </p:sp>
      <p:sp>
        <p:nvSpPr>
          <p:cNvPr id="27" name="矩形 26"/>
          <p:cNvSpPr/>
          <p:nvPr/>
        </p:nvSpPr>
        <p:spPr>
          <a:xfrm>
            <a:off x="2449573" y="5360058"/>
            <a:ext cx="70243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H</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0" name="矩形 29"/>
          <p:cNvSpPr/>
          <p:nvPr/>
        </p:nvSpPr>
        <p:spPr>
          <a:xfrm>
            <a:off x="3487401" y="5340102"/>
            <a:ext cx="78258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1" name="矩形 30"/>
          <p:cNvSpPr/>
          <p:nvPr/>
        </p:nvSpPr>
        <p:spPr>
          <a:xfrm>
            <a:off x="4634960" y="5329446"/>
            <a:ext cx="106150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ClO</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33" name="矩形 32"/>
          <p:cNvSpPr/>
          <p:nvPr/>
        </p:nvSpPr>
        <p:spPr>
          <a:xfrm>
            <a:off x="5992390" y="5342146"/>
            <a:ext cx="98135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OH</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6" name="组合 5"/>
          <p:cNvGrpSpPr/>
          <p:nvPr/>
        </p:nvGrpSpPr>
        <p:grpSpPr>
          <a:xfrm>
            <a:off x="623973" y="405458"/>
            <a:ext cx="9413875" cy="3840162"/>
            <a:chOff x="623973" y="405458"/>
            <a:chExt cx="9413875" cy="3840162"/>
          </a:xfrm>
        </p:grpSpPr>
        <p:graphicFrame>
          <p:nvGraphicFramePr>
            <p:cNvPr id="2" name="对象 1"/>
            <p:cNvGraphicFramePr>
              <a:graphicFrameLocks noChangeAspect="1"/>
            </p:cNvGraphicFramePr>
            <p:nvPr>
              <p:extLst>
                <p:ext uri="{D42A27DB-BD31-4B8C-83A1-F6EECF244321}">
                  <p14:modId xmlns:p14="http://schemas.microsoft.com/office/powerpoint/2010/main" val="1554711740"/>
                </p:ext>
              </p:extLst>
            </p:nvPr>
          </p:nvGraphicFramePr>
          <p:xfrm>
            <a:off x="623973" y="405458"/>
            <a:ext cx="9413875" cy="3840162"/>
          </p:xfrm>
          <a:graphic>
            <a:graphicData uri="http://schemas.openxmlformats.org/presentationml/2006/ole">
              <mc:AlternateContent xmlns:mc="http://schemas.openxmlformats.org/markup-compatibility/2006">
                <mc:Choice xmlns:v="urn:schemas-microsoft-com:vml" Requires="v">
                  <p:oleObj spid="_x0000_s6506" name="文档" r:id="rId3" imgW="9413240" imgH="3840578" progId="Word.Document.12">
                    <p:embed/>
                  </p:oleObj>
                </mc:Choice>
                <mc:Fallback>
                  <p:oleObj name="文档" r:id="rId3" imgW="9413240" imgH="3840578" progId="Word.Document.12">
                    <p:embed/>
                    <p:pic>
                      <p:nvPicPr>
                        <p:cNvPr id="0" name=""/>
                        <p:cNvPicPr/>
                        <p:nvPr/>
                      </p:nvPicPr>
                      <p:blipFill>
                        <a:blip r:embed="rId4"/>
                        <a:stretch>
                          <a:fillRect/>
                        </a:stretch>
                      </p:blipFill>
                      <p:spPr>
                        <a:xfrm>
                          <a:off x="623973" y="405458"/>
                          <a:ext cx="9413875" cy="3840162"/>
                        </a:xfrm>
                        <a:prstGeom prst="rect">
                          <a:avLst/>
                        </a:prstGeom>
                      </p:spPr>
                    </p:pic>
                  </p:oleObj>
                </mc:Fallback>
              </mc:AlternateContent>
            </a:graphicData>
          </a:graphic>
        </p:graphicFrame>
        <p:sp>
          <p:nvSpPr>
            <p:cNvPr id="12" name="矩形 11"/>
            <p:cNvSpPr/>
            <p:nvPr/>
          </p:nvSpPr>
          <p:spPr>
            <a:xfrm>
              <a:off x="2408422" y="1724249"/>
              <a:ext cx="657552" cy="769441"/>
            </a:xfrm>
            <a:prstGeom prst="rect">
              <a:avLst/>
            </a:prstGeom>
          </p:spPr>
          <p:txBody>
            <a:bodyPr wrap="none">
              <a:spAutoFit/>
            </a:bodyPr>
            <a:lstStyle/>
            <a:p>
              <a:r>
                <a:rPr lang="zh-CN" altLang="en-US" sz="4400" dirty="0"/>
                <a:t>⇌</a:t>
              </a:r>
            </a:p>
          </p:txBody>
        </p:sp>
        <p:sp>
          <p:nvSpPr>
            <p:cNvPr id="13" name="矩形 12"/>
            <p:cNvSpPr/>
            <p:nvPr/>
          </p:nvSpPr>
          <p:spPr>
            <a:xfrm>
              <a:off x="1789378" y="2473357"/>
              <a:ext cx="657552" cy="769441"/>
            </a:xfrm>
            <a:prstGeom prst="rect">
              <a:avLst/>
            </a:prstGeom>
          </p:spPr>
          <p:txBody>
            <a:bodyPr wrap="none">
              <a:spAutoFit/>
            </a:bodyPr>
            <a:lstStyle/>
            <a:p>
              <a:r>
                <a:rPr lang="zh-CN" altLang="en-US" sz="4400" dirty="0"/>
                <a:t>⇌</a:t>
              </a:r>
            </a:p>
          </p:txBody>
        </p:sp>
        <p:sp>
          <p:nvSpPr>
            <p:cNvPr id="14" name="矩形 13"/>
            <p:cNvSpPr/>
            <p:nvPr/>
          </p:nvSpPr>
          <p:spPr>
            <a:xfrm>
              <a:off x="1572792" y="3228284"/>
              <a:ext cx="657552" cy="769441"/>
            </a:xfrm>
            <a:prstGeom prst="rect">
              <a:avLst/>
            </a:prstGeom>
          </p:spPr>
          <p:txBody>
            <a:bodyPr wrap="none">
              <a:spAutoFit/>
            </a:bodyPr>
            <a:lstStyle/>
            <a:p>
              <a:r>
                <a:rPr lang="zh-CN" altLang="en-US" sz="4400" dirty="0"/>
                <a:t>⇌</a:t>
              </a:r>
            </a:p>
          </p:txBody>
        </p:sp>
      </p:grpSp>
      <p:sp>
        <p:nvSpPr>
          <p:cNvPr id="3" name="矩形 2"/>
          <p:cNvSpPr/>
          <p:nvPr/>
        </p:nvSpPr>
        <p:spPr>
          <a:xfrm>
            <a:off x="6973749" y="2473071"/>
            <a:ext cx="3775393" cy="1384995"/>
          </a:xfrm>
          <a:prstGeom prst="rect">
            <a:avLst/>
          </a:prstGeom>
        </p:spPr>
        <p:txBody>
          <a:bodyPr wrap="none">
            <a:spAutoFit/>
          </a:bodyPr>
          <a:lstStyle/>
          <a:p>
            <a:pPr>
              <a:lnSpc>
                <a:spcPct val="150000"/>
              </a:lnSpc>
            </a:pPr>
            <a:r>
              <a:rPr lang="zh-CN" altLang="en-US" sz="2800" b="1" kern="100" dirty="0" smtClean="0">
                <a:solidFill>
                  <a:srgbClr val="FF0000"/>
                </a:solidFill>
                <a:latin typeface="Times New Roman"/>
                <a:ea typeface="华文细黑"/>
                <a:cs typeface="Times New Roman"/>
              </a:rPr>
              <a:t>久置</a:t>
            </a:r>
            <a:r>
              <a:rPr lang="zh-CN" altLang="zh-CN" sz="2800" kern="100" dirty="0" smtClean="0">
                <a:latin typeface="Times New Roman"/>
                <a:ea typeface="华文细黑"/>
                <a:cs typeface="Times New Roman"/>
              </a:rPr>
              <a:t>氯水</a:t>
            </a:r>
            <a:r>
              <a:rPr lang="zh-CN" altLang="en-US" sz="2800" kern="100" dirty="0" smtClean="0">
                <a:latin typeface="Times New Roman"/>
                <a:ea typeface="华文细黑"/>
                <a:cs typeface="Times New Roman"/>
              </a:rPr>
              <a:t>存在的微粒：</a:t>
            </a:r>
            <a:endParaRPr lang="en-US" altLang="zh-CN" sz="2800" kern="100" dirty="0" smtClean="0">
              <a:latin typeface="Times New Roman"/>
              <a:ea typeface="华文细黑"/>
              <a:cs typeface="Times New Roman"/>
            </a:endParaRPr>
          </a:p>
          <a:p>
            <a:pPr algn="ctr">
              <a:lnSpc>
                <a:spcPct val="150000"/>
              </a:lnSpc>
            </a:pPr>
            <a:r>
              <a:rPr lang="en-US" altLang="zh-CN" sz="2800" b="1" kern="100" dirty="0" smtClean="0">
                <a:solidFill>
                  <a:srgbClr val="0000FF"/>
                </a:solidFill>
                <a:latin typeface="Times New Roman"/>
                <a:ea typeface="华文细黑"/>
                <a:cs typeface="Times New Roman"/>
              </a:rPr>
              <a:t>H</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Times New Roman"/>
              </a:rPr>
              <a:t>Cl</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OH</a:t>
            </a:r>
            <a:r>
              <a:rPr lang="en-US" altLang="zh-CN" sz="2800" b="1" kern="100" baseline="30000" dirty="0" smtClean="0">
                <a:solidFill>
                  <a:srgbClr val="0000FF"/>
                </a:solidFill>
                <a:latin typeface="Times New Roman"/>
                <a:ea typeface="华文细黑"/>
                <a:cs typeface="Times New Roman"/>
              </a:rPr>
              <a:t>-</a:t>
            </a:r>
            <a:endParaRPr lang="zh-CN" altLang="en-US" sz="2800" b="1" baseline="30000" dirty="0">
              <a:solidFill>
                <a:srgbClr val="0000FF"/>
              </a:solidFill>
            </a:endParaRPr>
          </a:p>
        </p:txBody>
      </p:sp>
      <p:sp>
        <p:nvSpPr>
          <p:cNvPr id="4" name="矩形 3"/>
          <p:cNvSpPr/>
          <p:nvPr/>
        </p:nvSpPr>
        <p:spPr>
          <a:xfrm>
            <a:off x="8269962" y="1917626"/>
            <a:ext cx="1569660" cy="646331"/>
          </a:xfrm>
          <a:prstGeom prst="rect">
            <a:avLst/>
          </a:prstGeom>
        </p:spPr>
        <p:txBody>
          <a:bodyPr wrap="none">
            <a:spAutoFit/>
          </a:bodyPr>
          <a:lstStyle/>
          <a:p>
            <a:r>
              <a:rPr lang="zh-CN" altLang="en-US" sz="3600" dirty="0" smtClean="0">
                <a:solidFill>
                  <a:srgbClr val="FF0000"/>
                </a:solidFill>
              </a:rPr>
              <a:t>变盐酸</a:t>
            </a:r>
            <a:endParaRPr lang="zh-CN" altLang="en-US" sz="3600" dirty="0">
              <a:solidFill>
                <a:srgbClr val="FF0000"/>
              </a:solidFill>
            </a:endParaRPr>
          </a:p>
        </p:txBody>
      </p:sp>
      <p:cxnSp>
        <p:nvCxnSpPr>
          <p:cNvPr id="9" name="直接连接符 8"/>
          <p:cNvCxnSpPr/>
          <p:nvPr/>
        </p:nvCxnSpPr>
        <p:spPr>
          <a:xfrm>
            <a:off x="1299536" y="2684314"/>
            <a:ext cx="424390" cy="40109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20086" y="1913187"/>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35296" y="1919099"/>
            <a:ext cx="455580" cy="430575"/>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91207" y="2684314"/>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194348836"/>
              </p:ext>
            </p:extLst>
          </p:nvPr>
        </p:nvGraphicFramePr>
        <p:xfrm>
          <a:off x="6830913" y="871910"/>
          <a:ext cx="4160837" cy="901700"/>
        </p:xfrm>
        <a:graphic>
          <a:graphicData uri="http://schemas.openxmlformats.org/presentationml/2006/ole">
            <mc:AlternateContent xmlns:mc="http://schemas.openxmlformats.org/markup-compatibility/2006">
              <mc:Choice xmlns:v="urn:schemas-microsoft-com:vml" Requires="v">
                <p:oleObj spid="_x0000_s6507" name="文档" r:id="rId5" imgW="4160110" imgH="901832" progId="Word.Document.12">
                  <p:embed/>
                </p:oleObj>
              </mc:Choice>
              <mc:Fallback>
                <p:oleObj name="文档" r:id="rId5" imgW="4160110" imgH="901832" progId="Word.Document.12">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0913" y="871910"/>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弧形 22"/>
          <p:cNvSpPr/>
          <p:nvPr/>
        </p:nvSpPr>
        <p:spPr>
          <a:xfrm rot="18663835">
            <a:off x="2332585" y="1757768"/>
            <a:ext cx="972513" cy="967280"/>
          </a:xfrm>
          <a:prstGeom prst="arc">
            <a:avLst/>
          </a:prstGeom>
          <a:ln w="31750">
            <a:solidFill>
              <a:srgbClr val="0000FF"/>
            </a:solidFill>
            <a:headEnd type="none" w="med" len="lg"/>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p:nvSpPr>
        <p:spPr bwMode="auto">
          <a:xfrm>
            <a:off x="1789378" y="2490413"/>
            <a:ext cx="802064" cy="237443"/>
          </a:xfrm>
          <a:custGeom>
            <a:avLst/>
            <a:gdLst>
              <a:gd name="connsiteX0" fmla="*/ 914400 w 914400"/>
              <a:gd name="connsiteY0" fmla="*/ 232371 h 261400"/>
              <a:gd name="connsiteX1" fmla="*/ 464457 w 914400"/>
              <a:gd name="connsiteY1" fmla="*/ 143 h 261400"/>
              <a:gd name="connsiteX2" fmla="*/ 0 w 914400"/>
              <a:gd name="connsiteY2" fmla="*/ 261400 h 261400"/>
            </a:gdLst>
            <a:ahLst/>
            <a:cxnLst>
              <a:cxn ang="0">
                <a:pos x="connsiteX0" y="connsiteY0"/>
              </a:cxn>
              <a:cxn ang="0">
                <a:pos x="connsiteX1" y="connsiteY1"/>
              </a:cxn>
              <a:cxn ang="0">
                <a:pos x="connsiteX2" y="connsiteY2"/>
              </a:cxn>
            </a:cxnLst>
            <a:rect l="l" t="t" r="r" b="b"/>
            <a:pathLst>
              <a:path w="914400" h="261400">
                <a:moveTo>
                  <a:pt x="914400" y="232371"/>
                </a:moveTo>
                <a:cubicBezTo>
                  <a:pt x="765628" y="113838"/>
                  <a:pt x="616857" y="-4695"/>
                  <a:pt x="464457" y="143"/>
                </a:cubicBezTo>
                <a:cubicBezTo>
                  <a:pt x="312057" y="4981"/>
                  <a:pt x="156028" y="133190"/>
                  <a:pt x="0" y="261400"/>
                </a:cubicBezTo>
              </a:path>
            </a:pathLst>
          </a:custGeom>
          <a:noFill/>
          <a:ln w="31750">
            <a:solidFill>
              <a:srgbClr val="0000FF"/>
            </a:solidFill>
            <a:miter lim="800000"/>
            <a:headEnd/>
            <a:tailEnd type="stealth" w="med"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Tree>
    <p:extLst>
      <p:ext uri="{BB962C8B-B14F-4D97-AF65-F5344CB8AC3E}">
        <p14:creationId xmlns:p14="http://schemas.microsoft.com/office/powerpoint/2010/main" val="42094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barn(inVertical)">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right)">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arn(inVertical)">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barn(inVertical)">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left)">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barn(inVertical)">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3">
                                            <p:txEl>
                                              <p:pRg st="0" end="0"/>
                                            </p:txEl>
                                          </p:spTgt>
                                        </p:tgtEl>
                                        <p:attrNameLst>
                                          <p:attrName>style.visibility</p:attrName>
                                        </p:attrNameLst>
                                      </p:cBhvr>
                                      <p:to>
                                        <p:strVal val="visible"/>
                                      </p:to>
                                    </p:set>
                                    <p:animEffect transition="in" filter="wipe(left)">
                                      <p:cBhvr>
                                        <p:cTn id="100" dur="500"/>
                                        <p:tgtEl>
                                          <p:spTgt spid="3">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3">
                                            <p:txEl>
                                              <p:pRg st="1" end="1"/>
                                            </p:txEl>
                                          </p:spTgt>
                                        </p:tgtEl>
                                        <p:attrNameLst>
                                          <p:attrName>style.visibility</p:attrName>
                                        </p:attrNameLst>
                                      </p:cBhvr>
                                      <p:to>
                                        <p:strVal val="visible"/>
                                      </p:to>
                                    </p:set>
                                    <p:animEffect transition="in" filter="wipe(left)">
                                      <p:cBhvr>
                                        <p:cTn id="105" dur="500"/>
                                        <p:tgtEl>
                                          <p:spTgt spid="3">
                                            <p:txEl>
                                              <p:pRg st="1" end="1"/>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barn(inVertical)">
                                      <p:cBhvr>
                                        <p:cTn id="1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7" grpId="0"/>
      <p:bldP spid="30" grpId="0"/>
      <p:bldP spid="31" grpId="0"/>
      <p:bldP spid="33" grpId="0"/>
      <p:bldP spid="4" grpId="0"/>
      <p:bldP spid="23"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990" y="250478"/>
            <a:ext cx="11010769"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次氯酸和次氯酸盐的性质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次氯酸</a:t>
            </a:r>
            <a:endParaRPr lang="zh-CN" altLang="zh-CN" sz="1050" kern="100" dirty="0">
              <a:effectLst/>
              <a:latin typeface="宋体"/>
              <a:cs typeface="Courier New"/>
            </a:endParaRPr>
          </a:p>
        </p:txBody>
      </p:sp>
      <p:pic>
        <p:nvPicPr>
          <p:cNvPr id="7239" name="Picture 71" descr="HX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925" y="1834654"/>
            <a:ext cx="8111713" cy="257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75990" y="5116324"/>
            <a:ext cx="11010769" cy="65684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次氯酸见光分解的化学方程式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357654787"/>
              </p:ext>
            </p:extLst>
          </p:nvPr>
        </p:nvGraphicFramePr>
        <p:xfrm>
          <a:off x="5650167" y="4976366"/>
          <a:ext cx="4160838" cy="901700"/>
        </p:xfrm>
        <a:graphic>
          <a:graphicData uri="http://schemas.openxmlformats.org/presentationml/2006/ole">
            <mc:AlternateContent xmlns:mc="http://schemas.openxmlformats.org/markup-compatibility/2006">
              <mc:Choice xmlns:v="urn:schemas-microsoft-com:vml" Requires="v">
                <p:oleObj spid="_x0000_s7439" name="文档" r:id="rId4" imgW="4160110" imgH="901832" progId="Word.Document.12">
                  <p:embed/>
                </p:oleObj>
              </mc:Choice>
              <mc:Fallback>
                <p:oleObj name="文档" r:id="rId4" imgW="4160110" imgH="901832" progId="Word.Document.12">
                  <p:embed/>
                  <p:pic>
                    <p:nvPicPr>
                      <p:cNvPr id="0" name=""/>
                      <p:cNvPicPr/>
                      <p:nvPr/>
                    </p:nvPicPr>
                    <p:blipFill>
                      <a:blip r:embed="rId5"/>
                      <a:stretch>
                        <a:fillRect/>
                      </a:stretch>
                    </p:blipFill>
                    <p:spPr>
                      <a:xfrm>
                        <a:off x="5650167" y="4976366"/>
                        <a:ext cx="4160838" cy="901700"/>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bwMode="auto">
          <a:xfrm>
            <a:off x="5519142" y="1553655"/>
            <a:ext cx="2520280" cy="1372083"/>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 name="矩形 2"/>
          <p:cNvSpPr/>
          <p:nvPr/>
        </p:nvSpPr>
        <p:spPr bwMode="auto">
          <a:xfrm>
            <a:off x="5663158" y="1210246"/>
            <a:ext cx="2232248"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1799917" y="2669405"/>
            <a:ext cx="4367297"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7377117" y="2911224"/>
            <a:ext cx="1094633" cy="1114091"/>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8111430" y="2748240"/>
            <a:ext cx="1906805" cy="150755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2600316" y="5806058"/>
            <a:ext cx="634019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自来水养金鱼要先晒一晒，原因？</a:t>
            </a:r>
            <a:endParaRPr lang="zh-CN" altLang="en-US" sz="3200" b="1" kern="100" dirty="0">
              <a:solidFill>
                <a:srgbClr val="FF0000"/>
              </a:solidFill>
              <a:latin typeface="Times New Roman"/>
              <a:ea typeface="华文细黑"/>
            </a:endParaRPr>
          </a:p>
        </p:txBody>
      </p:sp>
      <p:sp>
        <p:nvSpPr>
          <p:cNvPr id="4" name="椭圆 3"/>
          <p:cNvSpPr/>
          <p:nvPr/>
        </p:nvSpPr>
        <p:spPr bwMode="auto">
          <a:xfrm>
            <a:off x="1871925" y="3384612"/>
            <a:ext cx="3215169" cy="10532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478582" y="4490750"/>
            <a:ext cx="5591595"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X</a:t>
            </a:r>
            <a:r>
              <a:rPr lang="en-US" altLang="zh-CN" sz="2800" b="1" kern="100" baseline="-25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会与橡胶中的双键发生加成反应</a:t>
            </a:r>
            <a:endParaRPr lang="zh-CN" altLang="en-US" sz="2800" b="1" kern="100" dirty="0">
              <a:solidFill>
                <a:srgbClr val="FF0000"/>
              </a:solidFill>
              <a:latin typeface="Times New Roman"/>
              <a:ea typeface="华文细黑"/>
            </a:endParaRPr>
          </a:p>
        </p:txBody>
      </p:sp>
      <p:sp>
        <p:nvSpPr>
          <p:cNvPr id="16" name="矩形 15"/>
          <p:cNvSpPr/>
          <p:nvPr/>
        </p:nvSpPr>
        <p:spPr>
          <a:xfrm>
            <a:off x="9047534" y="4221882"/>
            <a:ext cx="2698175" cy="954107"/>
          </a:xfrm>
          <a:prstGeom prst="rect">
            <a:avLst/>
          </a:prstGeom>
        </p:spPr>
        <p:txBody>
          <a:bodyPr wrap="none">
            <a:spAutoFit/>
          </a:bodyPr>
          <a:lstStyle/>
          <a:p>
            <a:pPr algn="ctr"/>
            <a:r>
              <a:rPr lang="zh-CN" altLang="en-US" sz="2800" b="1" kern="100" dirty="0" smtClean="0">
                <a:solidFill>
                  <a:srgbClr val="FF0000"/>
                </a:solidFill>
                <a:latin typeface="Times New Roman"/>
                <a:ea typeface="华文细黑"/>
              </a:rPr>
              <a:t>避光、密封保存</a:t>
            </a:r>
            <a:endParaRPr lang="en-US" altLang="zh-CN" sz="2800" b="1" kern="100" dirty="0" smtClean="0">
              <a:solidFill>
                <a:srgbClr val="FF0000"/>
              </a:solidFill>
              <a:latin typeface="Times New Roman"/>
              <a:ea typeface="华文细黑"/>
            </a:endParaRPr>
          </a:p>
          <a:p>
            <a:pPr algn="ctr"/>
            <a:r>
              <a:rPr lang="zh-CN" altLang="en-US" sz="2800" b="1" kern="100" dirty="0" smtClean="0">
                <a:solidFill>
                  <a:srgbClr val="FF0000"/>
                </a:solidFill>
                <a:latin typeface="Times New Roman"/>
                <a:ea typeface="华文细黑"/>
              </a:rPr>
              <a:t>置于阴凉处</a:t>
            </a:r>
            <a:endParaRPr lang="zh-CN" altLang="en-US" sz="2800" b="1" kern="100" dirty="0">
              <a:solidFill>
                <a:srgbClr val="FF0000"/>
              </a:solidFill>
              <a:latin typeface="Times New Roman"/>
              <a:ea typeface="华文细黑"/>
            </a:endParaRPr>
          </a:p>
        </p:txBody>
      </p:sp>
    </p:spTree>
    <p:extLst>
      <p:ext uri="{BB962C8B-B14F-4D97-AF65-F5344CB8AC3E}">
        <p14:creationId xmlns:p14="http://schemas.microsoft.com/office/powerpoint/2010/main" val="20555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grpId="0" nodeType="clickEffect">
                                  <p:stCondLst>
                                    <p:cond delay="0"/>
                                  </p:stCondLst>
                                  <p:childTnLst>
                                    <p:animEffect transition="out" filter="wipe(left)">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par>
                          <p:cTn id="42" fill="hold">
                            <p:stCondLst>
                              <p:cond delay="500"/>
                            </p:stCondLst>
                            <p:childTnLst>
                              <p:par>
                                <p:cTn id="43" presetID="22" presetClass="exit" presetSubtype="8" fill="hold" grpId="0" nodeType="afterEffect">
                                  <p:stCondLst>
                                    <p:cond delay="0"/>
                                  </p:stCondLst>
                                  <p:childTnLst>
                                    <p:animEffect transition="out" filter="wipe(left)">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down)">
                                      <p:cBhvr>
                                        <p:cTn id="55" dur="500"/>
                                        <p:tgtEl>
                                          <p:spTgt spid="2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linds(horizontal)">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linds(horizontal)">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p:bldP spid="4" grpId="0" animBg="1"/>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0936" y="1053530"/>
            <a:ext cx="1112087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的主要化学性质</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的稳定性比</a:t>
            </a:r>
            <a:r>
              <a:rPr lang="en-US" altLang="zh-CN" sz="2800" kern="100" dirty="0" smtClean="0">
                <a:latin typeface="Times New Roman"/>
                <a:ea typeface="华文细黑"/>
                <a:cs typeface="Courier New"/>
              </a:rPr>
              <a:t>HClO</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水解</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a:t>
            </a:r>
            <a:r>
              <a:rPr lang="zh-CN" altLang="zh-CN" sz="2800" kern="100" dirty="0">
                <a:latin typeface="Times New Roman"/>
                <a:ea typeface="华文细黑"/>
                <a:cs typeface="Times New Roman"/>
              </a:rPr>
              <a:t>，其水解离子方程式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与酸反应生</a:t>
            </a:r>
            <a:r>
              <a:rPr lang="zh-CN" altLang="zh-CN" sz="2800" kern="100" dirty="0" smtClean="0">
                <a:latin typeface="Times New Roman"/>
                <a:ea typeface="华文细黑"/>
                <a:cs typeface="Times New Roman"/>
              </a:rPr>
              <a:t>成</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作为漂白或消毒剂的原理可用化学方程式表示</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4896470" y="177542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1981678" y="242851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079942" y="3099008"/>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1081999" y="352482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4" name="组合 3"/>
          <p:cNvGrpSpPr/>
          <p:nvPr/>
        </p:nvGrpSpPr>
        <p:grpSpPr>
          <a:xfrm>
            <a:off x="6363308" y="2230119"/>
            <a:ext cx="4713150" cy="769441"/>
            <a:chOff x="6363308" y="2230119"/>
            <a:chExt cx="4713150" cy="769441"/>
          </a:xfrm>
        </p:grpSpPr>
        <p:sp>
          <p:nvSpPr>
            <p:cNvPr id="6" name="矩形 5"/>
            <p:cNvSpPr/>
            <p:nvPr/>
          </p:nvSpPr>
          <p:spPr>
            <a:xfrm>
              <a:off x="6363308" y="2398092"/>
              <a:ext cx="47131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8302192" y="2230119"/>
              <a:ext cx="647934" cy="769441"/>
            </a:xfrm>
            <a:prstGeom prst="rect">
              <a:avLst/>
            </a:prstGeom>
          </p:spPr>
          <p:txBody>
            <a:bodyPr wrap="none">
              <a:spAutoFit/>
            </a:bodyPr>
            <a:lstStyle/>
            <a:p>
              <a:r>
                <a:rPr lang="zh-CN" altLang="en-US" sz="4400" b="1" dirty="0">
                  <a:solidFill>
                    <a:srgbClr val="0000FF"/>
                  </a:solidFill>
                </a:rPr>
                <a:t>⇌</a:t>
              </a:r>
            </a:p>
          </p:txBody>
        </p:sp>
      </p:grpSp>
      <p:sp>
        <p:nvSpPr>
          <p:cNvPr id="12" name="矩形 11"/>
          <p:cNvSpPr/>
          <p:nvPr/>
        </p:nvSpPr>
        <p:spPr>
          <a:xfrm>
            <a:off x="6095206" y="729734"/>
            <a:ext cx="1261884"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碱</a:t>
            </a:r>
            <a:r>
              <a:rPr lang="zh-CN" altLang="en-US" sz="2800" b="1" kern="100" dirty="0" smtClean="0">
                <a:solidFill>
                  <a:srgbClr val="FF0000"/>
                </a:solidFill>
                <a:latin typeface="Times New Roman"/>
                <a:ea typeface="华文细黑"/>
                <a:cs typeface="Times New Roman"/>
              </a:rPr>
              <a:t>性：</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7109093" y="746334"/>
            <a:ext cx="441659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NaAlO</a:t>
            </a:r>
            <a:r>
              <a:rPr lang="en-US" altLang="zh-CN" sz="2800" b="1" kern="100" baseline="-25000" dirty="0" smtClean="0">
                <a:solidFill>
                  <a:srgbClr val="FF0000"/>
                </a:solidFill>
                <a:latin typeface="Times New Roman"/>
                <a:ea typeface="华文细黑"/>
                <a:cs typeface="Times New Roman"/>
              </a:rPr>
              <a:t>2 </a:t>
            </a:r>
            <a:r>
              <a:rPr lang="en-US" altLang="zh-CN" sz="2800" b="1" kern="100" dirty="0" smtClean="0">
                <a:solidFill>
                  <a:srgbClr val="FF0000"/>
                </a:solidFill>
                <a:latin typeface="Times New Roman"/>
                <a:ea typeface="华文细黑"/>
                <a:cs typeface="Times New Roman"/>
              </a:rPr>
              <a:t>&gt; </a:t>
            </a:r>
            <a:r>
              <a:rPr lang="en-US" altLang="zh-CN" sz="2800" b="1" kern="100" dirty="0" err="1" smtClean="0">
                <a:solidFill>
                  <a:srgbClr val="FF0000"/>
                </a:solidFill>
                <a:latin typeface="Times New Roman"/>
                <a:ea typeface="华文细黑"/>
                <a:cs typeface="Times New Roman"/>
              </a:rPr>
              <a:t>NaClO</a:t>
            </a:r>
            <a:r>
              <a:rPr lang="en-US" altLang="zh-CN" sz="2800" b="1" kern="100" dirty="0" smtClean="0">
                <a:solidFill>
                  <a:srgbClr val="FF0000"/>
                </a:solidFill>
                <a:latin typeface="Times New Roman"/>
                <a:ea typeface="华文细黑"/>
                <a:cs typeface="Times New Roman"/>
              </a:rPr>
              <a:t> &gt; 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endParaRPr lang="zh-CN" altLang="en-US" sz="2800" b="1" kern="100" dirty="0">
              <a:solidFill>
                <a:srgbClr val="FF0000"/>
              </a:solidFill>
              <a:latin typeface="Times New Roman"/>
              <a:ea typeface="华文细黑"/>
              <a:cs typeface="Times New Roman"/>
            </a:endParaRPr>
          </a:p>
        </p:txBody>
      </p:sp>
      <p:sp>
        <p:nvSpPr>
          <p:cNvPr id="14" name="矩形 13"/>
          <p:cNvSpPr/>
          <p:nvPr/>
        </p:nvSpPr>
        <p:spPr>
          <a:xfrm>
            <a:off x="8167831" y="36349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漂白粉生效原理</a:t>
            </a:r>
            <a:endParaRPr lang="zh-CN" altLang="en-US" sz="2800" b="1" kern="100" dirty="0">
              <a:solidFill>
                <a:srgbClr val="FF0000"/>
              </a:solidFill>
              <a:latin typeface="Times New Roman"/>
              <a:ea typeface="华文细黑"/>
              <a:cs typeface="Times New Roman"/>
            </a:endParaRPr>
          </a:p>
        </p:txBody>
      </p:sp>
      <p:sp>
        <p:nvSpPr>
          <p:cNvPr id="15" name="矩形 14"/>
          <p:cNvSpPr/>
          <p:nvPr/>
        </p:nvSpPr>
        <p:spPr>
          <a:xfrm>
            <a:off x="563290" y="5135126"/>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漂白粉失效原理</a:t>
            </a:r>
            <a:endParaRPr lang="zh-CN" altLang="en-US" sz="2800" b="1" kern="100" dirty="0">
              <a:solidFill>
                <a:srgbClr val="FF0000"/>
              </a:solidFill>
              <a:latin typeface="Times New Roman"/>
              <a:ea typeface="华文细黑"/>
              <a:cs typeface="Times New Roman"/>
            </a:endParaRPr>
          </a:p>
        </p:txBody>
      </p:sp>
      <p:sp>
        <p:nvSpPr>
          <p:cNvPr id="17" name="矩形 16"/>
          <p:cNvSpPr/>
          <p:nvPr/>
        </p:nvSpPr>
        <p:spPr>
          <a:xfrm>
            <a:off x="3479471" y="443421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50867358"/>
              </p:ext>
            </p:extLst>
          </p:nvPr>
        </p:nvGraphicFramePr>
        <p:xfrm>
          <a:off x="3583434" y="5480422"/>
          <a:ext cx="4160837" cy="901700"/>
        </p:xfrm>
        <a:graphic>
          <a:graphicData uri="http://schemas.openxmlformats.org/presentationml/2006/ole">
            <mc:AlternateContent xmlns:mc="http://schemas.openxmlformats.org/markup-compatibility/2006">
              <mc:Choice xmlns:v="urn:schemas-microsoft-com:vml" Requires="v">
                <p:oleObj spid="_x0000_s132240" name="文档" r:id="rId3" imgW="4160110" imgH="901832" progId="Word.Document.12">
                  <p:embed/>
                </p:oleObj>
              </mc:Choice>
              <mc:Fallback>
                <p:oleObj name="文档" r:id="rId3" imgW="4160110" imgH="901832" progId="Word.Document.12">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3434" y="548042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左大括号 6"/>
          <p:cNvSpPr/>
          <p:nvPr/>
        </p:nvSpPr>
        <p:spPr>
          <a:xfrm>
            <a:off x="3223365" y="4841642"/>
            <a:ext cx="281506" cy="1142836"/>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6095206" y="1479354"/>
            <a:ext cx="1261884"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酸性：</a:t>
            </a:r>
            <a:endParaRPr lang="zh-CN" altLang="en-US" sz="2800" b="1" kern="100" dirty="0">
              <a:solidFill>
                <a:srgbClr val="FF0000"/>
              </a:solidFill>
              <a:latin typeface="Times New Roman"/>
              <a:ea typeface="华文细黑"/>
              <a:cs typeface="Times New Roman"/>
            </a:endParaRPr>
          </a:p>
        </p:txBody>
      </p:sp>
      <p:sp>
        <p:nvSpPr>
          <p:cNvPr id="19" name="矩形 18"/>
          <p:cNvSpPr/>
          <p:nvPr/>
        </p:nvSpPr>
        <p:spPr>
          <a:xfrm>
            <a:off x="7183280" y="1485578"/>
            <a:ext cx="43845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Al(OH)</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 &lt; </a:t>
            </a:r>
            <a:r>
              <a:rPr lang="en-US" altLang="zh-CN" sz="2800" b="1" kern="100" dirty="0" err="1" smtClean="0">
                <a:solidFill>
                  <a:srgbClr val="FF0000"/>
                </a:solidFill>
                <a:latin typeface="Times New Roman"/>
                <a:ea typeface="华文细黑"/>
                <a:cs typeface="Times New Roman"/>
              </a:rPr>
              <a:t>HClO</a:t>
            </a:r>
            <a:r>
              <a:rPr lang="en-US" altLang="zh-CN" sz="2800" b="1" kern="100" dirty="0" smtClean="0">
                <a:solidFill>
                  <a:srgbClr val="FF0000"/>
                </a:solidFill>
                <a:latin typeface="Times New Roman"/>
                <a:ea typeface="华文细黑"/>
                <a:cs typeface="Times New Roman"/>
              </a:rPr>
              <a:t> &lt; HCO</a:t>
            </a:r>
            <a:r>
              <a:rPr lang="en-US" altLang="zh-CN" sz="2800" b="1" kern="100" baseline="-25000" dirty="0" smtClean="0">
                <a:solidFill>
                  <a:srgbClr val="FF0000"/>
                </a:solidFill>
                <a:latin typeface="Times New Roman"/>
                <a:ea typeface="华文细黑"/>
                <a:cs typeface="Times New Roman"/>
              </a:rPr>
              <a:t>3</a:t>
            </a:r>
            <a:r>
              <a:rPr lang="zh-CN" altLang="zh-CN" sz="2800" b="1" kern="100" baseline="30000" dirty="0" smtClean="0">
                <a:solidFill>
                  <a:srgbClr val="FF0000"/>
                </a:solidFill>
                <a:latin typeface="Times New Roman"/>
                <a:ea typeface="华文细黑"/>
                <a:cs typeface="Times New Roman"/>
              </a:rPr>
              <a:t>－</a:t>
            </a:r>
            <a:endParaRPr lang="zh-CN" altLang="en-US" sz="2800" b="1" kern="100" baseline="-250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2361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down)">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blinds(horizontal)">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0" grpId="0"/>
      <p:bldP spid="12" grpId="0"/>
      <p:bldP spid="13" grpId="0"/>
      <p:bldP spid="14" grpId="0"/>
      <p:bldP spid="15" grpId="0"/>
      <p:bldP spid="17" grpId="0"/>
      <p:bldP spid="7"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5874" y="909514"/>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氯气和氯水的性质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下列氯化物中，既能由金属和氯气直接反应得到，又能由金属和盐酸反应制得的是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B.AlCl</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D.CuCl</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与金属反应时，都可把金属氧化成最高价态的金属氯化物，而盐酸中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的氧化能力较弱，只能把</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，而不能把</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氧化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229578" y="2228305"/>
            <a:ext cx="561372" cy="769441"/>
          </a:xfrm>
          <a:prstGeom prst="rect">
            <a:avLst/>
          </a:prstGeom>
        </p:spPr>
        <p:txBody>
          <a:bodyPr wrap="none">
            <a:spAutoFit/>
          </a:bodyPr>
          <a:lstStyle/>
          <a:p>
            <a:r>
              <a:rPr lang="en-US" altLang="zh-CN" sz="4400" b="1" kern="100" dirty="0" smtClean="0">
                <a:solidFill>
                  <a:srgbClr val="FF0000"/>
                </a:solidFill>
                <a:latin typeface="Times New Roman"/>
                <a:ea typeface="华文细黑"/>
              </a:rPr>
              <a:t>B</a:t>
            </a:r>
            <a:endParaRPr lang="zh-CN" altLang="en-US" sz="4400" b="1" dirty="0">
              <a:solidFill>
                <a:srgbClr val="FF0000"/>
              </a:solidFill>
              <a:latin typeface="黑体" pitchFamily="2" charset="-122"/>
              <a:ea typeface="黑体" pitchFamily="2" charset="-122"/>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1167" y="1125538"/>
            <a:ext cx="1083450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把足量氯气通入下列各物质的溶液中，阴离子和阳离子都能被氧化的是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A.NaOH  </a:t>
            </a:r>
            <a:r>
              <a:rPr lang="en-US" altLang="zh-CN" sz="2800" kern="100" dirty="0" smtClean="0">
                <a:latin typeface="Times New Roman"/>
                <a:ea typeface="华文细黑"/>
                <a:cs typeface="Courier New"/>
              </a:rPr>
              <a:t>			B.Na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C.FeBr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D.FeSO</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能被</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项符合要求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0467395"/>
              </p:ext>
            </p:extLst>
          </p:nvPr>
        </p:nvGraphicFramePr>
        <p:xfrm>
          <a:off x="8386762" y="3823742"/>
          <a:ext cx="577850" cy="660400"/>
        </p:xfrm>
        <a:graphic>
          <a:graphicData uri="http://schemas.openxmlformats.org/presentationml/2006/ole">
            <mc:AlternateContent xmlns:mc="http://schemas.openxmlformats.org/markup-compatibility/2006">
              <mc:Choice xmlns:v="urn:schemas-microsoft-com:vml" Requires="v">
                <p:oleObj spid="_x0000_s63684" name="文档" r:id="rId3" imgW="578563" imgH="659904" progId="Word.Document.12">
                  <p:embed/>
                </p:oleObj>
              </mc:Choice>
              <mc:Fallback>
                <p:oleObj name="文档" r:id="rId3" imgW="578563" imgH="659904" progId="Word.Document.12">
                  <p:embed/>
                  <p:pic>
                    <p:nvPicPr>
                      <p:cNvPr id="0" name=""/>
                      <p:cNvPicPr/>
                      <p:nvPr/>
                    </p:nvPicPr>
                    <p:blipFill>
                      <a:blip r:embed="rId4"/>
                      <a:stretch>
                        <a:fillRect/>
                      </a:stretch>
                    </p:blipFill>
                    <p:spPr>
                      <a:xfrm>
                        <a:off x="8386762" y="3823742"/>
                        <a:ext cx="577850" cy="660400"/>
                      </a:xfrm>
                      <a:prstGeom prst="rect">
                        <a:avLst/>
                      </a:prstGeom>
                    </p:spPr>
                  </p:pic>
                </p:oleObj>
              </mc:Fallback>
            </mc:AlternateContent>
          </a:graphicData>
        </a:graphic>
      </p:graphicFrame>
      <p:sp>
        <p:nvSpPr>
          <p:cNvPr id="5" name="矩形 4"/>
          <p:cNvSpPr/>
          <p:nvPr/>
        </p:nvSpPr>
        <p:spPr>
          <a:xfrm>
            <a:off x="1680842" y="18456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6" name="Rectangle 21">
            <a:hlinkClick r:id="rId5"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10428"/>
            <a:ext cx="1150203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氯水中存在多种分子和离子，它们在不同的反应中表现出不同的性质。下列结论正确的是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加入有色布条，片刻后有色布条褪色，说明有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溶液呈浅黄绿色，且有刺激性气味，说明有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先加入盐酸酸化，再加入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溶液，生成白色沉淀，说明有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溶液，氯水的浅黄绿色消失，说明有</a:t>
            </a:r>
            <a:r>
              <a:rPr lang="en-US" altLang="zh-CN" sz="2800" kern="100" dirty="0" err="1">
                <a:latin typeface="Times New Roman"/>
                <a:ea typeface="华文细黑"/>
                <a:cs typeface="Courier New"/>
              </a:rPr>
              <a:t>HClO</a:t>
            </a:r>
            <a:r>
              <a:rPr lang="zh-CN" altLang="zh-CN" sz="2800" kern="100" dirty="0" smtClean="0">
                <a:latin typeface="Times New Roman"/>
                <a:ea typeface="华文细黑"/>
                <a:cs typeface="Times New Roman"/>
              </a:rPr>
              <a:t>存在</a:t>
            </a:r>
            <a:endParaRPr lang="en-US" altLang="zh-CN" sz="2800" kern="100" dirty="0" smtClean="0">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8831510" y="141357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181141" y="1980923"/>
            <a:ext cx="2874505" cy="584775"/>
          </a:xfrm>
          <a:prstGeom prst="rect">
            <a:avLst/>
          </a:prstGeom>
        </p:spPr>
        <p:txBody>
          <a:bodyPr wrap="none">
            <a:spAutoFit/>
          </a:bodyPr>
          <a:lstStyle/>
          <a:p>
            <a:r>
              <a:rPr lang="zh-CN" altLang="en-US" sz="3200" b="1" kern="100" dirty="0">
                <a:solidFill>
                  <a:srgbClr val="FF0000"/>
                </a:solidFill>
                <a:latin typeface="Times New Roman"/>
                <a:ea typeface="华文细黑"/>
              </a:rPr>
              <a:t>漂白</a:t>
            </a:r>
            <a:r>
              <a:rPr lang="zh-CN" altLang="en-US" sz="3200" b="1" kern="100" dirty="0" smtClean="0">
                <a:solidFill>
                  <a:srgbClr val="FF0000"/>
                </a:solidFill>
                <a:latin typeface="Times New Roman"/>
                <a:ea typeface="华文细黑"/>
              </a:rPr>
              <a:t>性的</a:t>
            </a:r>
            <a:r>
              <a:rPr lang="en-US" altLang="zh-CN" sz="3200" b="1" kern="100" dirty="0" err="1" smtClean="0">
                <a:solidFill>
                  <a:srgbClr val="FF0000"/>
                </a:solidFill>
                <a:latin typeface="Times New Roman"/>
                <a:ea typeface="华文细黑"/>
              </a:rPr>
              <a:t>HClO</a:t>
            </a:r>
            <a:endParaRPr lang="zh-CN" altLang="en-US" sz="3200" b="1" kern="100" dirty="0">
              <a:solidFill>
                <a:srgbClr val="FF0000"/>
              </a:solidFill>
              <a:latin typeface="Times New Roman"/>
              <a:ea typeface="华文细黑"/>
            </a:endParaRPr>
          </a:p>
        </p:txBody>
      </p:sp>
      <p:sp>
        <p:nvSpPr>
          <p:cNvPr id="17" name="矩形 16"/>
          <p:cNvSpPr/>
          <p:nvPr/>
        </p:nvSpPr>
        <p:spPr>
          <a:xfrm>
            <a:off x="8292708" y="293793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4580335" y="3421083"/>
            <a:ext cx="7707559"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呈浅黄绿色，且有刺激性气味，说明是</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ea typeface="华文细黑"/>
            </a:endParaRPr>
          </a:p>
        </p:txBody>
      </p:sp>
      <p:sp>
        <p:nvSpPr>
          <p:cNvPr id="19" name="矩形 18"/>
          <p:cNvSpPr/>
          <p:nvPr/>
        </p:nvSpPr>
        <p:spPr>
          <a:xfrm>
            <a:off x="11331216" y="40058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0" name="矩形 19"/>
          <p:cNvSpPr/>
          <p:nvPr/>
        </p:nvSpPr>
        <p:spPr>
          <a:xfrm>
            <a:off x="6269823" y="4581922"/>
            <a:ext cx="5153975"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加了</a:t>
            </a:r>
            <a:r>
              <a:rPr lang="en-US" altLang="zh-CN" sz="3200" b="1" kern="100" dirty="0" err="1" smtClean="0">
                <a:solidFill>
                  <a:srgbClr val="FF0000"/>
                </a:solidFill>
                <a:latin typeface="Times New Roman"/>
                <a:ea typeface="华文细黑"/>
              </a:rPr>
              <a:t>HCl</a:t>
            </a:r>
            <a:r>
              <a:rPr lang="zh-CN" altLang="en-US" sz="3200" b="1" kern="100" dirty="0" smtClean="0">
                <a:solidFill>
                  <a:srgbClr val="FF0000"/>
                </a:solidFill>
                <a:latin typeface="Times New Roman"/>
                <a:ea typeface="华文细黑"/>
              </a:rPr>
              <a:t>，无法说明含有</a:t>
            </a:r>
            <a:r>
              <a:rPr lang="en-US" altLang="zh-CN" sz="3200" b="1" kern="100" dirty="0" err="1" smtClean="0">
                <a:solidFill>
                  <a:srgbClr val="FF0000"/>
                </a:solidFill>
                <a:latin typeface="Times New Roman"/>
                <a:ea typeface="华文细黑"/>
              </a:rPr>
              <a:t>Cl</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21" name="矩形 20"/>
          <p:cNvSpPr/>
          <p:nvPr/>
        </p:nvSpPr>
        <p:spPr>
          <a:xfrm>
            <a:off x="9480144" y="52590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2" name="矩形 21"/>
          <p:cNvSpPr/>
          <p:nvPr/>
        </p:nvSpPr>
        <p:spPr>
          <a:xfrm>
            <a:off x="6239222" y="5878066"/>
            <a:ext cx="524534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说明</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与水反应，存在平衡</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976" y="-6606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题组二　从平衡移动的角度分析氯水中的变</a:t>
            </a:r>
            <a:r>
              <a:rPr lang="zh-CN" altLang="zh-CN" sz="2800" b="1" dirty="0" smtClean="0">
                <a:solidFill>
                  <a:srgbClr val="0000FF"/>
                </a:solidFill>
                <a:latin typeface="黑体" pitchFamily="2" charset="-122"/>
                <a:ea typeface="黑体" pitchFamily="2" charset="-122"/>
              </a:rPr>
              <a:t>化</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在新制饱和氯水中，若只改变某一条件，下列叙述正确的是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再通入少量氯气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减</a:t>
            </a:r>
            <a:r>
              <a:rPr lang="zh-CN" altLang="zh-CN" sz="2800" kern="100" dirty="0">
                <a:latin typeface="Times New Roman"/>
                <a:ea typeface="华文细黑"/>
                <a:cs typeface="Times New Roman"/>
              </a:rPr>
              <a:t>小</a:t>
            </a:r>
            <a:endParaRPr lang="zh-CN" altLang="zh-CN" sz="2800" kern="100" dirty="0">
              <a:latin typeface="宋体"/>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20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通入少量</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zh-CN" altLang="zh-CN" sz="2800" b="1" kern="100" dirty="0">
                <a:solidFill>
                  <a:srgbClr val="FF0000"/>
                </a:solidFill>
                <a:latin typeface="Times New Roman"/>
                <a:ea typeface="华文细黑"/>
                <a:cs typeface="Times New Roman"/>
              </a:rPr>
              <a:t>少量</a:t>
            </a:r>
            <a:r>
              <a:rPr lang="zh-CN" altLang="zh-CN" sz="2800" kern="100" dirty="0">
                <a:latin typeface="Times New Roman"/>
                <a:ea typeface="华文细黑"/>
                <a:cs typeface="Times New Roman"/>
              </a:rPr>
              <a:t>的碳酸钠粉末，</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光照过程中，有气泡冒出，溶液的导电性减</a:t>
            </a:r>
            <a:r>
              <a:rPr lang="zh-CN" altLang="zh-CN" sz="2800" kern="100" dirty="0" smtClean="0">
                <a:latin typeface="Times New Roman"/>
                <a:ea typeface="华文细黑"/>
                <a:cs typeface="Times New Roman"/>
              </a:rPr>
              <a:t>弱</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92459312"/>
              </p:ext>
            </p:extLst>
          </p:nvPr>
        </p:nvGraphicFramePr>
        <p:xfrm>
          <a:off x="3438059" y="1205186"/>
          <a:ext cx="1443038" cy="1257300"/>
        </p:xfrm>
        <a:graphic>
          <a:graphicData uri="http://schemas.openxmlformats.org/presentationml/2006/ole">
            <mc:AlternateContent xmlns:mc="http://schemas.openxmlformats.org/markup-compatibility/2006">
              <mc:Choice xmlns:v="urn:schemas-microsoft-com:vml" Requires="v">
                <p:oleObj spid="_x0000_s64864" name="文档" r:id="rId3" imgW="1442268" imgH="1257165" progId="Word.Document.12">
                  <p:embed/>
                </p:oleObj>
              </mc:Choice>
              <mc:Fallback>
                <p:oleObj name="文档" r:id="rId3" imgW="1442268" imgH="1257165" progId="Word.Document.12">
                  <p:embed/>
                  <p:pic>
                    <p:nvPicPr>
                      <p:cNvPr id="0" name=""/>
                      <p:cNvPicPr/>
                      <p:nvPr/>
                    </p:nvPicPr>
                    <p:blipFill>
                      <a:blip r:embed="rId4"/>
                      <a:stretch>
                        <a:fillRect/>
                      </a:stretch>
                    </p:blipFill>
                    <p:spPr>
                      <a:xfrm>
                        <a:off x="3438059" y="1205186"/>
                        <a:ext cx="1443038" cy="125730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5426560" y="1557586"/>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grpSp>
        <p:nvGrpSpPr>
          <p:cNvPr id="11" name="组合 10"/>
          <p:cNvGrpSpPr/>
          <p:nvPr/>
        </p:nvGrpSpPr>
        <p:grpSpPr>
          <a:xfrm>
            <a:off x="466156" y="2205658"/>
            <a:ext cx="5052986" cy="830997"/>
            <a:chOff x="3574926" y="712075"/>
            <a:chExt cx="5052986" cy="830997"/>
          </a:xfrm>
        </p:grpSpPr>
        <p:sp>
          <p:nvSpPr>
            <p:cNvPr id="12" name="矩形 11"/>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3" name="TextBox 12"/>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14" name="矩形 13"/>
          <p:cNvSpPr/>
          <p:nvPr/>
        </p:nvSpPr>
        <p:spPr>
          <a:xfrm>
            <a:off x="5578960" y="322713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508304" y="3861842"/>
            <a:ext cx="6378990"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Cl</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2HCl</a:t>
            </a:r>
            <a:endParaRPr lang="zh-CN" altLang="en-US" sz="3200" b="1" dirty="0">
              <a:solidFill>
                <a:srgbClr val="FF0000"/>
              </a:solidFill>
            </a:endParaRPr>
          </a:p>
        </p:txBody>
      </p:sp>
      <p:grpSp>
        <p:nvGrpSpPr>
          <p:cNvPr id="17" name="组合 16"/>
          <p:cNvGrpSpPr/>
          <p:nvPr/>
        </p:nvGrpSpPr>
        <p:grpSpPr>
          <a:xfrm>
            <a:off x="190550" y="5047069"/>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8471470" y="4509914"/>
            <a:ext cx="466794" cy="707886"/>
          </a:xfrm>
          <a:prstGeom prst="rect">
            <a:avLst/>
          </a:prstGeom>
        </p:spPr>
        <p:txBody>
          <a:bodyPr wrap="none">
            <a:spAutoFit/>
          </a:bodyPr>
          <a:lstStyle/>
          <a:p>
            <a:r>
              <a:rPr lang="zh-CN" altLang="en-US" sz="4000" dirty="0">
                <a:solidFill>
                  <a:srgbClr val="FF0000"/>
                </a:solidFill>
              </a:rPr>
              <a:t>√</a:t>
            </a:r>
          </a:p>
        </p:txBody>
      </p:sp>
      <p:sp>
        <p:nvSpPr>
          <p:cNvPr id="21" name="矩形 20"/>
          <p:cNvSpPr/>
          <p:nvPr/>
        </p:nvSpPr>
        <p:spPr>
          <a:xfrm>
            <a:off x="5231110" y="5221283"/>
            <a:ext cx="7034298" cy="584775"/>
          </a:xfrm>
          <a:prstGeom prst="rect">
            <a:avLst/>
          </a:prstGeom>
        </p:spPr>
        <p:txBody>
          <a:bodyPr wrap="none">
            <a:spAutoFit/>
          </a:bodyPr>
          <a:lstStyle/>
          <a:p>
            <a:r>
              <a:rPr lang="zh-CN" altLang="en-US" sz="3200" b="1" kern="100" dirty="0">
                <a:solidFill>
                  <a:srgbClr val="FF0000"/>
                </a:solidFill>
                <a:latin typeface="Times New Roman"/>
                <a:ea typeface="华文细黑"/>
                <a:cs typeface="Times New Roman"/>
              </a:rPr>
              <a:t>平衡正</a:t>
            </a:r>
            <a:r>
              <a:rPr lang="zh-CN" altLang="en-US" sz="3200" b="1" kern="100" dirty="0" smtClean="0">
                <a:solidFill>
                  <a:srgbClr val="FF0000"/>
                </a:solidFill>
                <a:latin typeface="Times New Roman"/>
                <a:ea typeface="华文细黑"/>
                <a:cs typeface="Times New Roman"/>
              </a:rPr>
              <a:t>移，</a:t>
            </a:r>
            <a:r>
              <a:rPr lang="en-US" altLang="zh-CN" sz="3200" b="1" kern="100" dirty="0" err="1" smtClean="0">
                <a:solidFill>
                  <a:srgbClr val="FF0000"/>
                </a:solidFill>
                <a:latin typeface="Times New Roman"/>
                <a:ea typeface="华文细黑"/>
                <a:cs typeface="Times New Roman"/>
              </a:rPr>
              <a:t>HClO</a:t>
            </a:r>
            <a:r>
              <a:rPr lang="en-US" altLang="zh-CN" sz="3200" b="1" kern="100" dirty="0" smtClean="0">
                <a:solidFill>
                  <a:srgbClr val="FF0000"/>
                </a:solidFill>
                <a:latin typeface="Times New Roman"/>
                <a:ea typeface="华文细黑"/>
                <a:cs typeface="Times New Roman"/>
              </a:rPr>
              <a:t>  </a:t>
            </a:r>
            <a:r>
              <a:rPr lang="zh-CN" altLang="en-US" sz="3200" b="1" kern="100" dirty="0" smtClean="0">
                <a:solidFill>
                  <a:srgbClr val="FF0000"/>
                </a:solidFill>
                <a:latin typeface="Times New Roman"/>
                <a:ea typeface="华文细黑"/>
                <a:cs typeface="Times New Roman"/>
              </a:rPr>
              <a:t>不能与</a:t>
            </a:r>
            <a:r>
              <a:rPr lang="en-US" altLang="zh-CN" sz="3200" b="1" kern="100" dirty="0" smtClean="0">
                <a:solidFill>
                  <a:srgbClr val="FF0000"/>
                </a:solidFill>
                <a:latin typeface="Times New Roman"/>
                <a:ea typeface="华文细黑"/>
                <a:cs typeface="Times New Roman"/>
              </a:rPr>
              <a:t>Na</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3</a:t>
            </a:r>
            <a:r>
              <a:rPr lang="zh-CN" altLang="en-US" sz="3200" b="1" kern="100" dirty="0" smtClean="0">
                <a:solidFill>
                  <a:srgbClr val="FF0000"/>
                </a:solidFill>
                <a:latin typeface="Times New Roman"/>
                <a:ea typeface="华文细黑"/>
                <a:cs typeface="Times New Roman"/>
              </a:rPr>
              <a:t>反应</a:t>
            </a:r>
            <a:endParaRPr lang="zh-CN" altLang="en-US" sz="3200" dirty="0"/>
          </a:p>
        </p:txBody>
      </p:sp>
      <p:graphicFrame>
        <p:nvGraphicFramePr>
          <p:cNvPr id="22" name="对象 21"/>
          <p:cNvGraphicFramePr>
            <a:graphicFrameLocks noChangeAspect="1"/>
          </p:cNvGraphicFramePr>
          <p:nvPr>
            <p:extLst>
              <p:ext uri="{D42A27DB-BD31-4B8C-83A1-F6EECF244321}">
                <p14:modId xmlns:p14="http://schemas.microsoft.com/office/powerpoint/2010/main" val="3905255621"/>
              </p:ext>
            </p:extLst>
          </p:nvPr>
        </p:nvGraphicFramePr>
        <p:xfrm>
          <a:off x="8111430" y="5840462"/>
          <a:ext cx="4160837" cy="901700"/>
        </p:xfrm>
        <a:graphic>
          <a:graphicData uri="http://schemas.openxmlformats.org/presentationml/2006/ole">
            <mc:AlternateContent xmlns:mc="http://schemas.openxmlformats.org/markup-compatibility/2006">
              <mc:Choice xmlns:v="urn:schemas-microsoft-com:vml" Requires="v">
                <p:oleObj spid="_x0000_s64865" name="文档" r:id="rId5" imgW="4147795" imgH="900292" progId="Word.Document.12">
                  <p:embed/>
                </p:oleObj>
              </mc:Choice>
              <mc:Fallback>
                <p:oleObj name="文档" r:id="rId5" imgW="4147795" imgH="900292" progId="Word.Document.12">
                  <p:embed/>
                  <p:pic>
                    <p:nvPicPr>
                      <p:cNvPr id="0" name="对象 4"/>
                      <p:cNvPicPr>
                        <a:picLocks noChangeAspect="1" noChangeArrowheads="1"/>
                      </p:cNvPicPr>
                      <p:nvPr/>
                    </p:nvPicPr>
                    <p:blipFill>
                      <a:blip r:embed="rId6"/>
                      <a:srcRect/>
                      <a:stretch>
                        <a:fillRect/>
                      </a:stretch>
                    </p:blipFill>
                    <p:spPr bwMode="auto">
                      <a:xfrm>
                        <a:off x="8111430" y="584046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曲线连接符 4"/>
          <p:cNvCxnSpPr/>
          <p:nvPr/>
        </p:nvCxnSpPr>
        <p:spPr>
          <a:xfrm rot="5400000" flipH="1" flipV="1">
            <a:off x="8322865" y="5317648"/>
            <a:ext cx="446848" cy="138394"/>
          </a:xfrm>
          <a:prstGeom prst="curvedConnector3">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921571" y="1502699"/>
            <a:ext cx="1005403"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不变</a:t>
            </a:r>
            <a:endParaRPr lang="zh-CN" altLang="en-US" sz="3200" dirty="0"/>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1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1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20" grpId="0"/>
      <p:bldP spid="21"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8105" y="542150"/>
            <a:ext cx="11163760"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饱和氯水与石灰石的反应是制取较浓的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溶液的方法之一。某同学运用这一方法，尝试制取</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溶液并进行了如下定性实验：</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在试管中加入过量的块状碳酸钙，再加入约</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饱和氯水，充分反应，有少量气泡产生，溶液的黄绿色褪去；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过滤，将滤液滴在有色布条上，发现其漂白性更强；</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为了确定反应产物，将滤液分为三份，分别进行以下实验：</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第一份与石灰水混合，立即产生大量白色沉淀；</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第二份与稀盐酸混合，立刻产生大量气泡；</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第三份加热，看到溶液变浑浊且有大量无色气体产生。</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经检测，上述实验中产生的无色气体均为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cxnSp>
        <p:nvCxnSpPr>
          <p:cNvPr id="9" name="直接连接符 8"/>
          <p:cNvCxnSpPr/>
          <p:nvPr/>
        </p:nvCxnSpPr>
        <p:spPr>
          <a:xfrm>
            <a:off x="3013193" y="2421682"/>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938765" y="4221882"/>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cxnSp>
        <p:nvCxnSpPr>
          <p:cNvPr id="12" name="直接连接符 11"/>
          <p:cNvCxnSpPr/>
          <p:nvPr/>
        </p:nvCxnSpPr>
        <p:spPr>
          <a:xfrm>
            <a:off x="7046203" y="3598895"/>
            <a:ext cx="17117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132953" y="3011698"/>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212947" y="4797946"/>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sp>
        <p:nvSpPr>
          <p:cNvPr id="16" name="矩形 15"/>
          <p:cNvSpPr/>
          <p:nvPr/>
        </p:nvSpPr>
        <p:spPr>
          <a:xfrm>
            <a:off x="9085155" y="5382721"/>
            <a:ext cx="2986715"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分解</a:t>
            </a:r>
            <a:endParaRPr lang="zh-CN" altLang="en-US" sz="3200" dirty="0"/>
          </a:p>
        </p:txBody>
      </p:sp>
      <p:grpSp>
        <p:nvGrpSpPr>
          <p:cNvPr id="17" name="组合 16"/>
          <p:cNvGrpSpPr/>
          <p:nvPr/>
        </p:nvGrpSpPr>
        <p:grpSpPr>
          <a:xfrm>
            <a:off x="910630" y="-98598"/>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6097152" y="45418"/>
            <a:ext cx="2531462"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Times New Roman"/>
              </a:rPr>
              <a:t>CaCO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zh-CN" altLang="en-US" sz="3200" b="1" kern="100" dirty="0" smtClean="0">
                <a:solidFill>
                  <a:srgbClr val="0000FF"/>
                </a:solidFill>
                <a:latin typeface="Times New Roman"/>
                <a:ea typeface="华文细黑"/>
                <a:cs typeface="Times New Roman"/>
              </a:rPr>
              <a:t>过量</a:t>
            </a:r>
            <a:r>
              <a:rPr lang="en-US" altLang="zh-CN" sz="3200" b="1" kern="100" dirty="0" smtClean="0">
                <a:solidFill>
                  <a:srgbClr val="0000FF"/>
                </a:solidFill>
                <a:latin typeface="Times New Roman"/>
                <a:ea typeface="华文细黑"/>
                <a:cs typeface="Times New Roman"/>
              </a:rPr>
              <a:t>)</a:t>
            </a:r>
            <a:endParaRPr lang="zh-CN" altLang="en-US" sz="3200" dirty="0">
              <a:solidFill>
                <a:srgbClr val="0000FF"/>
              </a:solidFill>
            </a:endParaRPr>
          </a:p>
        </p:txBody>
      </p:sp>
      <p:sp>
        <p:nvSpPr>
          <p:cNvPr id="21" name="弧形 20"/>
          <p:cNvSpPr/>
          <p:nvPr/>
        </p:nvSpPr>
        <p:spPr>
          <a:xfrm rot="8111056">
            <a:off x="3020357" y="-2831441"/>
            <a:ext cx="3896405" cy="3974920"/>
          </a:xfrm>
          <a:prstGeom prst="arc">
            <a:avLst/>
          </a:prstGeom>
          <a:ln w="31750">
            <a:solidFill>
              <a:srgbClr val="0000FF"/>
            </a:solidFill>
            <a:headEnd type="arrow"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箭头连接符 22"/>
          <p:cNvCxnSpPr/>
          <p:nvPr/>
        </p:nvCxnSpPr>
        <p:spPr>
          <a:xfrm>
            <a:off x="8603214" y="375906"/>
            <a:ext cx="750311" cy="10442"/>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322866" y="45418"/>
            <a:ext cx="2234907" cy="584775"/>
          </a:xfrm>
          <a:prstGeom prst="rect">
            <a:avLst/>
          </a:prstGeom>
        </p:spPr>
        <p:txBody>
          <a:bodyPr wrap="none">
            <a:spAutoFit/>
          </a:bodyPr>
          <a:lstStyle/>
          <a:p>
            <a:r>
              <a:rPr lang="en-US" altLang="zh-CN" sz="3200" b="1" kern="100" dirty="0" err="1" smtClean="0">
                <a:solidFill>
                  <a:srgbClr val="0000FF"/>
                </a:solidFill>
                <a:latin typeface="Times New Roman"/>
                <a:ea typeface="华文细黑"/>
                <a:cs typeface="Times New Roman"/>
              </a:rPr>
              <a:t>Ca</a:t>
            </a:r>
            <a:r>
              <a:rPr lang="en-US" altLang="zh-CN" sz="3200" b="1" kern="100" dirty="0" smtClean="0">
                <a:solidFill>
                  <a:srgbClr val="0000FF"/>
                </a:solidFill>
                <a:latin typeface="Times New Roman"/>
                <a:ea typeface="华文细黑"/>
                <a:cs typeface="Times New Roman"/>
              </a:rPr>
              <a:t>(HCO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en-US" altLang="zh-CN" sz="3200" b="1" kern="100" baseline="-25000" dirty="0" smtClean="0">
                <a:solidFill>
                  <a:srgbClr val="0000FF"/>
                </a:solidFill>
                <a:latin typeface="Times New Roman"/>
                <a:ea typeface="华文细黑"/>
                <a:cs typeface="Times New Roman"/>
              </a:rPr>
              <a:t>2</a:t>
            </a:r>
            <a:endParaRPr lang="zh-CN" altLang="en-US" sz="3200" baseline="-25000" dirty="0">
              <a:solidFill>
                <a:srgbClr val="0000FF"/>
              </a:solidFill>
            </a:endParaRPr>
          </a:p>
        </p:txBody>
      </p:sp>
      <p:sp>
        <p:nvSpPr>
          <p:cNvPr id="25" name="矩形 24"/>
          <p:cNvSpPr/>
          <p:nvPr/>
        </p:nvSpPr>
        <p:spPr>
          <a:xfrm>
            <a:off x="9033020" y="3012260"/>
            <a:ext cx="2287806" cy="646331"/>
          </a:xfrm>
          <a:prstGeom prst="rect">
            <a:avLst/>
          </a:prstGeom>
        </p:spPr>
        <p:txBody>
          <a:bodyPr wrap="none">
            <a:spAutoFit/>
          </a:bodyPr>
          <a:lstStyle/>
          <a:p>
            <a:r>
              <a:rPr lang="en-US" altLang="zh-CN" sz="3600" b="1" kern="100" dirty="0" err="1" smtClean="0">
                <a:solidFill>
                  <a:srgbClr val="FF0000"/>
                </a:solidFill>
                <a:latin typeface="Times New Roman"/>
                <a:ea typeface="华文细黑"/>
                <a:cs typeface="Times New Roman"/>
              </a:rPr>
              <a:t>HClO</a:t>
            </a:r>
            <a:r>
              <a:rPr lang="zh-CN" altLang="en-US" sz="3600" b="1" kern="100" dirty="0" smtClean="0">
                <a:solidFill>
                  <a:srgbClr val="FF0000"/>
                </a:solidFill>
                <a:latin typeface="Times New Roman"/>
                <a:ea typeface="华文细黑"/>
                <a:cs typeface="Times New Roman"/>
              </a:rPr>
              <a:t>更多</a:t>
            </a:r>
            <a:endParaRPr lang="zh-CN" altLang="en-US" sz="3600" dirty="0"/>
          </a:p>
        </p:txBody>
      </p:sp>
      <p:sp>
        <p:nvSpPr>
          <p:cNvPr id="26" name="弧形 25"/>
          <p:cNvSpPr/>
          <p:nvPr/>
        </p:nvSpPr>
        <p:spPr>
          <a:xfrm rot="18663835">
            <a:off x="2489992" y="73118"/>
            <a:ext cx="972513" cy="967280"/>
          </a:xfrm>
          <a:prstGeom prst="arc">
            <a:avLst/>
          </a:prstGeom>
          <a:ln w="31750">
            <a:solidFill>
              <a:srgbClr val="0000FF"/>
            </a:solidFill>
            <a:headEnd type="none" w="med" len="lg"/>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115154">
            <a:off x="10928582" y="2955775"/>
            <a:ext cx="363716" cy="1018683"/>
          </a:xfrm>
          <a:prstGeom prst="arc">
            <a:avLst/>
          </a:prstGeom>
          <a:ln w="31750">
            <a:solidFill>
              <a:srgbClr val="FF0000"/>
            </a:solidFill>
            <a:headEnd type="stealth" w="lg" len="me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7193530" y="2378140"/>
            <a:ext cx="2954655" cy="646331"/>
          </a:xfrm>
          <a:prstGeom prst="rect">
            <a:avLst/>
          </a:prstGeom>
        </p:spPr>
        <p:txBody>
          <a:bodyPr wrap="none">
            <a:spAutoFit/>
          </a:bodyPr>
          <a:lstStyle/>
          <a:p>
            <a:r>
              <a:rPr lang="zh-CN" altLang="en-US" sz="3600" b="1" kern="100" dirty="0" smtClean="0">
                <a:solidFill>
                  <a:srgbClr val="FF0000"/>
                </a:solidFill>
                <a:latin typeface="Times New Roman"/>
                <a:ea typeface="华文细黑"/>
                <a:cs typeface="Times New Roman"/>
              </a:rPr>
              <a:t>平衡正向移动</a:t>
            </a:r>
            <a:endParaRPr lang="zh-CN" altLang="en-US" sz="3600" dirty="0"/>
          </a:p>
        </p:txBody>
      </p:sp>
    </p:spTree>
    <p:extLst>
      <p:ext uri="{BB962C8B-B14F-4D97-AF65-F5344CB8AC3E}">
        <p14:creationId xmlns:p14="http://schemas.microsoft.com/office/powerpoint/2010/main" val="11717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down)">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10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10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20" grpId="0"/>
      <p:bldP spid="21" grpId="0" animBg="1"/>
      <p:bldP spid="24" grpId="0"/>
      <p:bldP spid="25" grpId="0"/>
      <p:bldP spid="26" grpId="0" animBg="1"/>
      <p:bldP spid="28"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483" y="-26590"/>
            <a:ext cx="12287895"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试解释可以在饱和氯水中加入石灰石制备</a:t>
            </a:r>
            <a:r>
              <a:rPr lang="en-US" altLang="zh-CN" sz="2800" kern="100" dirty="0" smtClean="0">
                <a:latin typeface="Times New Roman"/>
                <a:ea typeface="华文细黑"/>
                <a:cs typeface="Courier New"/>
              </a:rPr>
              <a:t>HClO</a:t>
            </a:r>
            <a:r>
              <a:rPr lang="zh-CN" altLang="zh-CN" sz="2800" kern="100" dirty="0" smtClean="0">
                <a:latin typeface="Times New Roman"/>
                <a:ea typeface="华文细黑"/>
                <a:cs typeface="Times New Roman"/>
              </a:rPr>
              <a:t>的原因：</a:t>
            </a:r>
            <a:r>
              <a:rPr lang="en-US" altLang="zh-CN" sz="2800" kern="100" dirty="0" smtClean="0">
                <a:latin typeface="Times New Roman"/>
                <a:ea typeface="华文细黑"/>
                <a:cs typeface="Courier New"/>
              </a:rPr>
              <a:t>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写出步骤</a:t>
            </a:r>
            <a:r>
              <a:rPr lang="en-US" altLang="zh-CN" sz="2800" kern="100" dirty="0" smtClean="0">
                <a:latin typeface="宋体"/>
                <a:ea typeface="华文细黑"/>
                <a:cs typeface="Times New Roman"/>
              </a:rPr>
              <a:t>③</a:t>
            </a:r>
            <a:r>
              <a:rPr lang="zh-CN" altLang="zh-CN" sz="2800" kern="100" dirty="0" smtClean="0">
                <a:latin typeface="Times New Roman"/>
                <a:ea typeface="华文细黑"/>
                <a:cs typeface="Times New Roman"/>
              </a:rPr>
              <a:t>中第一份及第二份滤液发生反应的离子方程式：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第一份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第二份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试根据所学知识推测，在</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的滤液中含有的溶质，除了溶解的极少量氯气外，还含有的其他溶质为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写化学式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5474" y="477466"/>
            <a:ext cx="12241360" cy="1384995"/>
          </a:xfrm>
          <a:prstGeom prst="rect">
            <a:avLst/>
          </a:prstGeom>
        </p:spPr>
        <p:txBody>
          <a:bodyPr wrap="square">
            <a:spAutoFit/>
          </a:bodyPr>
          <a:lstStyle/>
          <a:p>
            <a:pPr algn="just">
              <a:lnSpc>
                <a:spcPct val="150000"/>
              </a:lnSpc>
            </a:pP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 </a:t>
            </a:r>
            <a:r>
              <a:rPr lang="zh-CN" altLang="en-US" sz="2800" b="1" dirty="0" smtClean="0">
                <a:solidFill>
                  <a:srgbClr val="FF0000"/>
                </a:solidFill>
              </a:rPr>
              <a:t>⇌ </a:t>
            </a:r>
            <a:r>
              <a:rPr lang="en-US" altLang="zh-CN" sz="2800" b="1" kern="100" dirty="0" smtClean="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HClO</a:t>
            </a:r>
            <a:r>
              <a:rPr lang="zh-CN" altLang="zh-CN" sz="2800" b="1" kern="100" dirty="0">
                <a:solidFill>
                  <a:srgbClr val="FF0000"/>
                </a:solidFill>
                <a:latin typeface="Times New Roman"/>
                <a:ea typeface="华文细黑"/>
                <a:cs typeface="Times New Roman"/>
              </a:rPr>
              <a:t>，加入</a:t>
            </a:r>
            <a:r>
              <a:rPr lang="en-US" altLang="zh-CN" sz="2800" b="1" kern="100" dirty="0">
                <a:solidFill>
                  <a:srgbClr val="FF0000"/>
                </a:solidFill>
                <a:latin typeface="Times New Roman"/>
                <a:ea typeface="华文细黑"/>
                <a:cs typeface="Courier New"/>
              </a:rPr>
              <a:t>CaCO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发生反应</a:t>
            </a:r>
            <a:endParaRPr lang="en-US" altLang="zh-CN" sz="2800" b="1"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b="1" kern="100" dirty="0" smtClean="0">
                <a:solidFill>
                  <a:srgbClr val="FF0000"/>
                </a:solidFill>
                <a:latin typeface="Times New Roman"/>
                <a:ea typeface="华文细黑"/>
                <a:cs typeface="Courier New"/>
              </a:rPr>
              <a:t>H</a:t>
            </a:r>
            <a:r>
              <a:rPr lang="en-US" altLang="zh-CN" sz="2800" b="1" kern="100" baseline="30000" dirty="0" smtClean="0">
                <a:solidFill>
                  <a:srgbClr val="FF0000"/>
                </a:solidFill>
                <a:latin typeface="Times New Roman"/>
                <a:ea typeface="华文细黑"/>
                <a:cs typeface="Courier New"/>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CaCO</a:t>
            </a:r>
            <a:r>
              <a:rPr lang="en-US" altLang="zh-CN" sz="2800" b="1" kern="100" baseline="-25000" dirty="0" smtClean="0">
                <a:solidFill>
                  <a:srgbClr val="FF0000"/>
                </a:solidFill>
                <a:latin typeface="Times New Roman"/>
                <a:ea typeface="华文细黑"/>
                <a:cs typeface="Courier New"/>
              </a:rPr>
              <a:t>3 </a:t>
            </a:r>
            <a:r>
              <a:rPr lang="en-US" altLang="zh-CN" sz="2800" b="1" kern="100" spc="-8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Ca</a:t>
            </a:r>
            <a:r>
              <a:rPr lang="en-US" altLang="zh-CN" sz="2800" b="1" kern="100" baseline="30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HCO</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，使</a:t>
            </a:r>
            <a:r>
              <a:rPr lang="en-US" altLang="zh-CN" sz="2800" b="1" kern="100" dirty="0" smtClean="0">
                <a:solidFill>
                  <a:srgbClr val="FF0000"/>
                </a:solidFill>
                <a:latin typeface="Times New Roman"/>
                <a:ea typeface="华文细黑"/>
                <a:cs typeface="Times New Roman"/>
              </a:rPr>
              <a:t>H</a:t>
            </a:r>
            <a:r>
              <a:rPr lang="en-US" altLang="zh-CN" sz="2800" b="1" kern="100" baseline="300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浓度降低，</a:t>
            </a:r>
            <a:r>
              <a:rPr lang="zh-CN" altLang="zh-CN" sz="2800" b="1" kern="100" dirty="0" smtClean="0">
                <a:solidFill>
                  <a:srgbClr val="FF0000"/>
                </a:solidFill>
                <a:latin typeface="Times New Roman"/>
                <a:ea typeface="华文细黑"/>
                <a:cs typeface="Times New Roman"/>
              </a:rPr>
              <a:t>平衡</a:t>
            </a:r>
            <a:r>
              <a:rPr lang="zh-CN" altLang="zh-CN" sz="2800" b="1" kern="100" dirty="0">
                <a:solidFill>
                  <a:srgbClr val="FF0000"/>
                </a:solidFill>
                <a:latin typeface="Times New Roman"/>
                <a:ea typeface="华文细黑"/>
                <a:cs typeface="Times New Roman"/>
              </a:rPr>
              <a:t>右移，</a:t>
            </a:r>
            <a:r>
              <a:rPr lang="en-US" altLang="zh-CN" sz="2800" b="1" kern="100" dirty="0" err="1" smtClean="0">
                <a:solidFill>
                  <a:srgbClr val="FF0000"/>
                </a:solidFill>
                <a:latin typeface="Times New Roman"/>
                <a:ea typeface="华文细黑"/>
                <a:cs typeface="Courier New"/>
              </a:rPr>
              <a:t>HClO</a:t>
            </a:r>
            <a:r>
              <a:rPr lang="zh-CN" altLang="zh-CN" sz="2800" b="1" kern="100" dirty="0" smtClean="0">
                <a:solidFill>
                  <a:srgbClr val="FF0000"/>
                </a:solidFill>
                <a:latin typeface="Times New Roman"/>
                <a:ea typeface="华文细黑"/>
                <a:cs typeface="Times New Roman"/>
              </a:rPr>
              <a:t>的</a:t>
            </a:r>
            <a:r>
              <a:rPr lang="zh-CN" altLang="zh-CN" sz="2800" b="1" kern="100" dirty="0">
                <a:solidFill>
                  <a:srgbClr val="FF0000"/>
                </a:solidFill>
                <a:latin typeface="Times New Roman"/>
                <a:ea typeface="华文细黑"/>
                <a:cs typeface="Times New Roman"/>
              </a:rPr>
              <a:t>浓度</a:t>
            </a:r>
            <a:r>
              <a:rPr lang="zh-CN" altLang="zh-CN" sz="2800" b="1" kern="100" dirty="0" smtClean="0">
                <a:solidFill>
                  <a:srgbClr val="FF0000"/>
                </a:solidFill>
                <a:latin typeface="Times New Roman"/>
                <a:ea typeface="华文细黑"/>
                <a:cs typeface="Times New Roman"/>
              </a:rPr>
              <a:t>增大</a:t>
            </a:r>
            <a:endParaRPr lang="zh-CN" altLang="zh-CN" sz="1050" b="1" kern="100" dirty="0">
              <a:solidFill>
                <a:srgbClr val="FF0000"/>
              </a:solidFill>
              <a:latin typeface="宋体"/>
              <a:cs typeface="Courier New"/>
            </a:endParaRPr>
          </a:p>
        </p:txBody>
      </p:sp>
      <p:sp>
        <p:nvSpPr>
          <p:cNvPr id="10" name="矩形 9"/>
          <p:cNvSpPr/>
          <p:nvPr/>
        </p:nvSpPr>
        <p:spPr>
          <a:xfrm>
            <a:off x="9157671" y="34054"/>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由于饱和氯水</a:t>
            </a:r>
            <a:r>
              <a:rPr lang="zh-CN" altLang="zh-CN" sz="2800" b="1" kern="100" dirty="0" smtClean="0">
                <a:solidFill>
                  <a:srgbClr val="FF0000"/>
                </a:solidFill>
                <a:latin typeface="Times New Roman"/>
                <a:ea typeface="华文细黑"/>
                <a:cs typeface="Times New Roman"/>
              </a:rPr>
              <a:t>中</a:t>
            </a:r>
            <a:endParaRPr lang="zh-CN" altLang="en-US" sz="2800" b="1" dirty="0">
              <a:solidFill>
                <a:srgbClr val="FF0000"/>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882565287"/>
              </p:ext>
            </p:extLst>
          </p:nvPr>
        </p:nvGraphicFramePr>
        <p:xfrm>
          <a:off x="1625600" y="2641600"/>
          <a:ext cx="6778625" cy="1481138"/>
        </p:xfrm>
        <a:graphic>
          <a:graphicData uri="http://schemas.openxmlformats.org/presentationml/2006/ole">
            <mc:AlternateContent xmlns:mc="http://schemas.openxmlformats.org/markup-compatibility/2006">
              <mc:Choice xmlns:v="urn:schemas-microsoft-com:vml" Requires="v">
                <p:oleObj spid="_x0000_s131377" name="文档" r:id="rId3" imgW="6866094" imgH="1491431" progId="Word.Document.12">
                  <p:embed/>
                </p:oleObj>
              </mc:Choice>
              <mc:Fallback>
                <p:oleObj name="文档" r:id="rId3" imgW="6866094" imgH="1491431" progId="Word.Document.12">
                  <p:embed/>
                  <p:pic>
                    <p:nvPicPr>
                      <p:cNvPr id="0" name="对象 2"/>
                      <p:cNvPicPr>
                        <a:picLocks noChangeAspect="1" noChangeArrowheads="1"/>
                      </p:cNvPicPr>
                      <p:nvPr/>
                    </p:nvPicPr>
                    <p:blipFill>
                      <a:blip r:embed="rId4"/>
                      <a:srcRect/>
                      <a:stretch>
                        <a:fillRect/>
                      </a:stretch>
                    </p:blipFill>
                    <p:spPr bwMode="auto">
                      <a:xfrm>
                        <a:off x="1625600" y="2641600"/>
                        <a:ext cx="67786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82227983"/>
              </p:ext>
            </p:extLst>
          </p:nvPr>
        </p:nvGraphicFramePr>
        <p:xfrm>
          <a:off x="2413489" y="3317943"/>
          <a:ext cx="6677025" cy="1450975"/>
        </p:xfrm>
        <a:graphic>
          <a:graphicData uri="http://schemas.openxmlformats.org/presentationml/2006/ole">
            <mc:AlternateContent xmlns:mc="http://schemas.openxmlformats.org/markup-compatibility/2006">
              <mc:Choice xmlns:v="urn:schemas-microsoft-com:vml" Requires="v">
                <p:oleObj spid="_x0000_s131378" name="文档" r:id="rId5" imgW="6866094" imgH="1491431" progId="Word.Document.12">
                  <p:embed/>
                </p:oleObj>
              </mc:Choice>
              <mc:Fallback>
                <p:oleObj name="文档" r:id="rId5" imgW="6866094" imgH="1491431" progId="Word.Document.12">
                  <p:embed/>
                  <p:pic>
                    <p:nvPicPr>
                      <p:cNvPr id="0" name="对象 10"/>
                      <p:cNvPicPr>
                        <a:picLocks noChangeAspect="1" noChangeArrowheads="1"/>
                      </p:cNvPicPr>
                      <p:nvPr/>
                    </p:nvPicPr>
                    <p:blipFill>
                      <a:blip r:embed="rId6"/>
                      <a:srcRect/>
                      <a:stretch>
                        <a:fillRect/>
                      </a:stretch>
                    </p:blipFill>
                    <p:spPr bwMode="auto">
                      <a:xfrm>
                        <a:off x="2413489" y="3317943"/>
                        <a:ext cx="66770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621972" y="4419322"/>
            <a:ext cx="456957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Ca(HCO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HClO</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061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8208912"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80085" y="4293890"/>
            <a:ext cx="7160935" cy="830997"/>
          </a:xfrm>
          <a:prstGeom prst="rect">
            <a:avLst/>
          </a:prstGeom>
        </p:spPr>
        <p:txBody>
          <a:bodyPr wrap="none">
            <a:spAutoFit/>
          </a:bodyPr>
          <a:lstStyle/>
          <a:p>
            <a:pPr algn="just">
              <a:lnSpc>
                <a:spcPct val="150000"/>
              </a:lnSpc>
            </a:pPr>
            <a:r>
              <a:rPr lang="zh-CN" altLang="zh-CN" sz="3200" b="1" dirty="0" smtClean="0">
                <a:solidFill>
                  <a:schemeClr val="bg1"/>
                </a:solidFill>
                <a:latin typeface="Times New Roman" pitchFamily="18" charset="0"/>
                <a:ea typeface="微软雅黑"/>
                <a:cs typeface="Times New Roman" pitchFamily="18" charset="0"/>
              </a:rPr>
              <a:t>第</a:t>
            </a:r>
            <a:r>
              <a:rPr lang="en-US" altLang="zh-CN" sz="3200" b="1" dirty="0" smtClean="0">
                <a:solidFill>
                  <a:schemeClr val="bg1"/>
                </a:solidFill>
                <a:latin typeface="Times New Roman" pitchFamily="18" charset="0"/>
                <a:ea typeface="微软雅黑"/>
                <a:cs typeface="Times New Roman" pitchFamily="18" charset="0"/>
              </a:rPr>
              <a:t>15</a:t>
            </a:r>
            <a:r>
              <a:rPr lang="zh-CN" altLang="zh-CN" sz="3200" b="1" dirty="0" smtClean="0">
                <a:solidFill>
                  <a:schemeClr val="bg1"/>
                </a:solidFill>
                <a:latin typeface="Times New Roman" pitchFamily="18" charset="0"/>
                <a:ea typeface="微软雅黑"/>
                <a:cs typeface="Times New Roman" pitchFamily="18" charset="0"/>
              </a:rPr>
              <a:t>讲</a:t>
            </a:r>
            <a:r>
              <a:rPr lang="zh-CN"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富集在海水中的元素</a:t>
            </a:r>
            <a:r>
              <a:rPr lang="en-US" altLang="zh-CN" sz="3200" b="1" dirty="0">
                <a:solidFill>
                  <a:schemeClr val="bg1"/>
                </a:solidFill>
                <a:latin typeface="Times New Roman" pitchFamily="18" charset="0"/>
                <a:ea typeface="微软雅黑"/>
                <a:cs typeface="Times New Roman" pitchFamily="18" charset="0"/>
              </a:rPr>
              <a:t>——</a:t>
            </a:r>
            <a:r>
              <a:rPr lang="zh-CN" altLang="en-US" sz="3200" b="1" dirty="0">
                <a:solidFill>
                  <a:schemeClr val="bg1"/>
                </a:solidFill>
                <a:latin typeface="Times New Roman" pitchFamily="18" charset="0"/>
                <a:ea typeface="微软雅黑"/>
                <a:cs typeface="Times New Roman" pitchFamily="18" charset="0"/>
              </a:rPr>
              <a:t>卤素</a:t>
            </a: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454" y="693490"/>
            <a:ext cx="4093433"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氯水性质的多重性</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新制氯水的多种成分决定了它具有多重性质，在不同的化学反应中，氯水中参与反应的微粒不同。</a:t>
            </a:r>
            <a:endParaRPr lang="zh-CN" altLang="zh-CN" sz="1050" kern="100" dirty="0">
              <a:effectLst/>
              <a:latin typeface="宋体"/>
              <a:cs typeface="Courier New"/>
            </a:endParaRPr>
          </a:p>
        </p:txBody>
      </p:sp>
      <p:pic>
        <p:nvPicPr>
          <p:cNvPr id="11298" name="Picture 34" descr="HX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24" y="722908"/>
            <a:ext cx="7700740" cy="60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smtClean="0">
                <a:solidFill>
                  <a:schemeClr val="bg1"/>
                </a:solidFill>
                <a:latin typeface="+mj-ea"/>
                <a:ea typeface="+mj-ea"/>
              </a:rPr>
              <a:t>练后反思  归纳总结</a:t>
            </a:r>
            <a:endParaRPr lang="zh-CN" altLang="en-US" sz="3200" b="1" dirty="0">
              <a:solidFill>
                <a:schemeClr val="bg1"/>
              </a:solidFill>
              <a:latin typeface="+mj-ea"/>
              <a:ea typeface="+mj-ea"/>
            </a:endParaRPr>
          </a:p>
        </p:txBody>
      </p:sp>
      <p:sp>
        <p:nvSpPr>
          <p:cNvPr id="10" name="矩形 9"/>
          <p:cNvSpPr/>
          <p:nvPr/>
        </p:nvSpPr>
        <p:spPr bwMode="auto">
          <a:xfrm>
            <a:off x="6401217" y="679366"/>
            <a:ext cx="4691569" cy="119471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6401216" y="1874083"/>
            <a:ext cx="5310614"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6530718" y="3170227"/>
            <a:ext cx="5584132"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6530718" y="4365898"/>
            <a:ext cx="5584132" cy="1584176"/>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bwMode="auto">
          <a:xfrm>
            <a:off x="6527254" y="5950074"/>
            <a:ext cx="5584132" cy="867258"/>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11"/>
                                        </p:tgtEl>
                                      </p:cBhvr>
                                    </p:animEffect>
                                    <p:set>
                                      <p:cBhvr>
                                        <p:cTn id="12" dur="1" fill="hold">
                                          <p:stCondLst>
                                            <p:cond delay="9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13"/>
                                        </p:tgtEl>
                                      </p:cBhvr>
                                    </p:animEffect>
                                    <p:set>
                                      <p:cBhvr>
                                        <p:cTn id="22" dur="1" fill="hold">
                                          <p:stCondLst>
                                            <p:cond delay="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14"/>
                                        </p:tgtEl>
                                      </p:cBhvr>
                                    </p:animEffect>
                                    <p:set>
                                      <p:cBhvr>
                                        <p:cTn id="27"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1239937"/>
            <a:ext cx="12071871" cy="387798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(2016-10-11)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考点四 </a:t>
            </a:r>
            <a:r>
              <a:rPr lang="en-US" altLang="zh-CN" sz="4000" b="1" dirty="0" smtClean="0">
                <a:solidFill>
                  <a:schemeClr val="bg1"/>
                </a:solidFill>
                <a:latin typeface="+mj-ea"/>
                <a:ea typeface="+mj-ea"/>
              </a:rPr>
              <a:t>P83-84</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完成小本</a:t>
            </a:r>
            <a:r>
              <a:rPr lang="en-US" altLang="zh-CN" sz="4000" b="1" dirty="0" smtClean="0">
                <a:solidFill>
                  <a:schemeClr val="bg1"/>
                </a:solidFill>
                <a:latin typeface="+mj-ea"/>
                <a:ea typeface="+mj-ea"/>
              </a:rPr>
              <a:t>P309-310</a:t>
            </a:r>
            <a:r>
              <a:rPr lang="zh-CN" altLang="en-US" sz="4000" b="1" dirty="0" smtClean="0">
                <a:solidFill>
                  <a:schemeClr val="bg1"/>
                </a:solidFill>
                <a:latin typeface="+mj-ea"/>
                <a:ea typeface="+mj-ea"/>
              </a:rPr>
              <a:t>页 ；</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a:solidFill>
                  <a:schemeClr val="bg1"/>
                </a:solidFill>
                <a:latin typeface="+mj-ea"/>
                <a:ea typeface="+mj-ea"/>
              </a:rPr>
              <a:t>小</a:t>
            </a:r>
            <a:r>
              <a:rPr lang="zh-CN" altLang="en-US" sz="4000" b="1" dirty="0" smtClean="0">
                <a:solidFill>
                  <a:schemeClr val="bg1"/>
                </a:solidFill>
                <a:latin typeface="+mj-ea"/>
                <a:ea typeface="+mj-ea"/>
              </a:rPr>
              <a:t>本</a:t>
            </a:r>
            <a:r>
              <a:rPr lang="en-US" altLang="zh-CN" sz="4000" b="1" dirty="0" smtClean="0">
                <a:solidFill>
                  <a:schemeClr val="bg1"/>
                </a:solidFill>
                <a:latin typeface="+mj-ea"/>
                <a:ea typeface="+mj-ea"/>
              </a:rPr>
              <a:t>311-312</a:t>
            </a:r>
            <a:r>
              <a:rPr lang="zh-CN" altLang="en-US" sz="4000" b="1" smtClean="0">
                <a:solidFill>
                  <a:schemeClr val="bg1"/>
                </a:solidFill>
                <a:latin typeface="+mj-ea"/>
                <a:ea typeface="+mj-ea"/>
              </a:rPr>
              <a:t>页周末没写完的今晚抓紧补；</a:t>
            </a: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1476775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氯水中平衡移动的应用</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69923859"/>
              </p:ext>
            </p:extLst>
          </p:nvPr>
        </p:nvGraphicFramePr>
        <p:xfrm>
          <a:off x="529572" y="1269555"/>
          <a:ext cx="10945216" cy="4320479"/>
        </p:xfrm>
        <a:graphic>
          <a:graphicData uri="http://schemas.openxmlformats.org/drawingml/2006/table">
            <a:tbl>
              <a:tblPr/>
              <a:tblGrid>
                <a:gridCol w="2030430"/>
                <a:gridCol w="2206022"/>
                <a:gridCol w="1674830"/>
                <a:gridCol w="5033934"/>
              </a:tblGrid>
              <a:tr h="1440159">
                <a:tc>
                  <a:txBody>
                    <a:bodyPr/>
                    <a:lstStyle/>
                    <a:p>
                      <a:pPr algn="ctr">
                        <a:lnSpc>
                          <a:spcPct val="150000"/>
                        </a:lnSpc>
                        <a:spcAft>
                          <a:spcPts val="0"/>
                        </a:spcAft>
                      </a:pPr>
                      <a:r>
                        <a:rPr lang="zh-CN" sz="2800" kern="100" dirty="0">
                          <a:effectLst/>
                          <a:latin typeface="Times New Roman"/>
                          <a:ea typeface="华文细黑"/>
                          <a:cs typeface="Times New Roman"/>
                        </a:rPr>
                        <a:t>向氯水中</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加入的物质</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浓度变化</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平衡移</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动的方向</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应用</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可溶性</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氯化物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①</a:t>
                      </a:r>
                      <a:r>
                        <a:rPr lang="zh-CN" sz="2800" kern="100" dirty="0">
                          <a:effectLst/>
                          <a:latin typeface="Times New Roman"/>
                          <a:ea typeface="华文细黑"/>
                          <a:cs typeface="Times New Roman"/>
                        </a:rPr>
                        <a:t>用饱和食盐水除</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HCl</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Times New Roman"/>
                        </a:rPr>
                        <a:t>②</a:t>
                      </a:r>
                      <a:r>
                        <a:rPr lang="zh-CN" sz="2800" kern="100" dirty="0">
                          <a:effectLst/>
                          <a:latin typeface="Times New Roman"/>
                          <a:ea typeface="华文细黑"/>
                          <a:cs typeface="Times New Roman"/>
                        </a:rPr>
                        <a:t>用排饱和食盐水法收集</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盐酸</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和</a:t>
                      </a:r>
                      <a:endParaRPr lang="zh-CN" sz="1050" kern="100" dirty="0">
                        <a:effectLst/>
                        <a:latin typeface="宋体"/>
                        <a:cs typeface="Courier New"/>
                      </a:endParaRPr>
                    </a:p>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次氯酸盐与浓盐酸反应制</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bwMode="auto">
          <a:xfrm>
            <a:off x="4943078" y="2955157"/>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6491021" y="2955156"/>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4943078" y="4365898"/>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6505535" y="4365898"/>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0" name="组合 9"/>
          <p:cNvGrpSpPr/>
          <p:nvPr/>
        </p:nvGrpSpPr>
        <p:grpSpPr>
          <a:xfrm>
            <a:off x="4150990" y="5623133"/>
            <a:ext cx="5052986" cy="830997"/>
            <a:chOff x="3574926" y="712075"/>
            <a:chExt cx="5052986" cy="830997"/>
          </a:xfrm>
        </p:grpSpPr>
        <p:sp>
          <p:nvSpPr>
            <p:cNvPr id="11" name="矩形 10"/>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2" name="TextBox 11"/>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3174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6"/>
                                        </p:tgtEl>
                                      </p:cBhvr>
                                    </p:animEffect>
                                    <p:set>
                                      <p:cBhvr>
                                        <p:cTn id="12" dur="1" fill="hold">
                                          <p:stCondLst>
                                            <p:cond delay="9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8"/>
                                        </p:tgtEl>
                                      </p:cBhvr>
                                    </p:animEffect>
                                    <p:set>
                                      <p:cBhvr>
                                        <p:cTn id="22" dur="1" fill="hold">
                                          <p:stCondLst>
                                            <p:cond delay="9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9"/>
                                        </p:tgtEl>
                                      </p:cBhvr>
                                    </p:animEffect>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57252684"/>
              </p:ext>
            </p:extLst>
          </p:nvPr>
        </p:nvGraphicFramePr>
        <p:xfrm>
          <a:off x="1054646" y="909514"/>
          <a:ext cx="10048145" cy="4536502"/>
        </p:xfrm>
        <a:graphic>
          <a:graphicData uri="http://schemas.openxmlformats.org/drawingml/2006/table">
            <a:tbl>
              <a:tblPr/>
              <a:tblGrid>
                <a:gridCol w="2002377"/>
                <a:gridCol w="2147774"/>
                <a:gridCol w="1711576"/>
                <a:gridCol w="4186418"/>
              </a:tblGrid>
              <a:tr h="1360951">
                <a:tc>
                  <a:txBody>
                    <a:bodyPr/>
                    <a:lstStyle/>
                    <a:p>
                      <a:pPr algn="ctr">
                        <a:lnSpc>
                          <a:spcPct val="150000"/>
                        </a:lnSpc>
                        <a:spcAft>
                          <a:spcPts val="0"/>
                        </a:spcAf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用</a:t>
                      </a:r>
                      <a:r>
                        <a:rPr lang="en-US" sz="2800" kern="100" dirty="0">
                          <a:effectLst/>
                          <a:latin typeface="Times New Roman"/>
                          <a:ea typeface="华文细黑"/>
                          <a:cs typeface="Courier New"/>
                        </a:rPr>
                        <a:t>NaOH</a:t>
                      </a:r>
                      <a:r>
                        <a:rPr lang="zh-CN" sz="2800" kern="100" dirty="0">
                          <a:effectLst/>
                          <a:latin typeface="Times New Roman"/>
                          <a:ea typeface="华文细黑"/>
                          <a:cs typeface="Times New Roman"/>
                        </a:rPr>
                        <a:t>溶液吸收多余</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制漂白粉</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制高浓度的</a:t>
                      </a:r>
                      <a:r>
                        <a:rPr lang="en-US" sz="2800" kern="100" dirty="0">
                          <a:effectLst/>
                          <a:latin typeface="Times New Roman"/>
                          <a:ea typeface="华文细黑"/>
                          <a:cs typeface="Courier New"/>
                        </a:rPr>
                        <a:t>HClO</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0951">
                <a:tc>
                  <a:txBody>
                    <a:bodyPr/>
                    <a:lstStyle/>
                    <a:p>
                      <a:pPr algn="ctr">
                        <a:lnSpc>
                          <a:spcPct val="150000"/>
                        </a:lnSpc>
                        <a:spcAft>
                          <a:spcPts val="0"/>
                        </a:spcAft>
                      </a:pPr>
                      <a:r>
                        <a:rPr lang="zh-CN" sz="2800" kern="100">
                          <a:effectLst/>
                          <a:latin typeface="Times New Roman"/>
                          <a:ea typeface="华文细黑"/>
                          <a:cs typeface="Times New Roman"/>
                        </a:rPr>
                        <a:t>光照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HClO</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氯水避光保存或现用现配</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bwMode="auto">
          <a:xfrm>
            <a:off x="5441501" y="1140614"/>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7003958" y="1053530"/>
            <a:ext cx="3987791"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5447134" y="2349674"/>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7463358" y="2349674"/>
            <a:ext cx="3245992"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5447134" y="3241675"/>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7247334" y="3241675"/>
            <a:ext cx="3462016"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5375126" y="4422831"/>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7003957" y="4422831"/>
            <a:ext cx="3987791"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4" name="组合 13"/>
          <p:cNvGrpSpPr/>
          <p:nvPr/>
        </p:nvGrpSpPr>
        <p:grpSpPr>
          <a:xfrm>
            <a:off x="4150990" y="5551125"/>
            <a:ext cx="5052986" cy="830997"/>
            <a:chOff x="3574926" y="712075"/>
            <a:chExt cx="5052986" cy="830997"/>
          </a:xfrm>
        </p:grpSpPr>
        <p:sp>
          <p:nvSpPr>
            <p:cNvPr id="15" name="矩形 14"/>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6" name="TextBox 15"/>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8"/>
                                        </p:tgtEl>
                                      </p:cBhvr>
                                    </p:animEffect>
                                    <p:set>
                                      <p:cBhvr>
                                        <p:cTn id="17" dur="1" fill="hold">
                                          <p:stCondLst>
                                            <p:cond delay="9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9"/>
                                        </p:tgtEl>
                                      </p:cBhvr>
                                    </p:animEffect>
                                    <p:set>
                                      <p:cBhvr>
                                        <p:cTn id="22" dur="1" fill="hold">
                                          <p:stCondLst>
                                            <p:cond delay="9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10"/>
                                        </p:tgtEl>
                                      </p:cBhvr>
                                    </p:animEffect>
                                    <p:set>
                                      <p:cBhvr>
                                        <p:cTn id="27" dur="1" fill="hold">
                                          <p:stCondLst>
                                            <p:cond delay="9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1000"/>
                                        <p:tgtEl>
                                          <p:spTgt spid="11"/>
                                        </p:tgtEl>
                                      </p:cBhvr>
                                    </p:animEffect>
                                    <p:set>
                                      <p:cBhvr>
                                        <p:cTn id="32" dur="1" fill="hold">
                                          <p:stCondLst>
                                            <p:cond delay="9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1000"/>
                                        <p:tgtEl>
                                          <p:spTgt spid="13"/>
                                        </p:tgtEl>
                                      </p:cBhvr>
                                    </p:animEffect>
                                    <p:set>
                                      <p:cBhvr>
                                        <p:cTn id="42"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618" y="2526923"/>
            <a:ext cx="10187404" cy="1190903"/>
          </a:xfrm>
          <a:prstGeom prst="rect">
            <a:avLst/>
          </a:prstGeom>
        </p:spPr>
        <p:txBody>
          <a:bodyPr wrap="none">
            <a:spAutoFit/>
          </a:bodyPr>
          <a:lstStyle/>
          <a:p>
            <a:pPr>
              <a:lnSpc>
                <a:spcPct val="120000"/>
              </a:lnSpc>
              <a:defRPr/>
            </a:pPr>
            <a:r>
              <a:rPr lang="zh-CN" altLang="zh-CN" sz="6500" b="1" dirty="0">
                <a:solidFill>
                  <a:schemeClr val="bg1"/>
                </a:solidFill>
                <a:latin typeface="+mj-ea"/>
                <a:ea typeface="+mj-ea"/>
              </a:rPr>
              <a:t>考点二　氯气的实验室制法</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1871136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4408" y="708004"/>
            <a:ext cx="11388152"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氯气是一种性质活泼的气体，以氯气的实验室制备、性质实验为素材的实验题目在高考实验类试题中占有很重要的位置，复习中应高度重视。</a:t>
            </a:r>
            <a:endParaRPr lang="zh-CN" altLang="zh-CN" sz="1050" kern="100" dirty="0">
              <a:effectLst/>
              <a:latin typeface="宋体"/>
              <a:cs typeface="Courier New"/>
            </a:endParaRPr>
          </a:p>
        </p:txBody>
      </p:sp>
      <p:pic>
        <p:nvPicPr>
          <p:cNvPr id="18464" name="Picture 32" descr="7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371" y="2093890"/>
            <a:ext cx="7610753" cy="44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75126" y="2088064"/>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但凡涉及气体制备：气体的发生装置</a:t>
            </a:r>
            <a:endParaRPr lang="zh-CN" altLang="en-US" sz="2800" b="1" dirty="0">
              <a:solidFill>
                <a:srgbClr val="FF0000"/>
              </a:solidFill>
            </a:endParaRPr>
          </a:p>
        </p:txBody>
      </p:sp>
      <p:sp>
        <p:nvSpPr>
          <p:cNvPr id="5" name="矩形 4"/>
          <p:cNvSpPr/>
          <p:nvPr/>
        </p:nvSpPr>
        <p:spPr>
          <a:xfrm>
            <a:off x="5375126" y="2690550"/>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还要有气体的除杂、干燥、尾气处理</a:t>
            </a:r>
            <a:endParaRPr lang="zh-CN" altLang="en-US" sz="2800" b="1" dirty="0">
              <a:solidFill>
                <a:srgbClr val="FF0000"/>
              </a:solidFill>
            </a:endParaRPr>
          </a:p>
        </p:txBody>
      </p:sp>
      <p:sp>
        <p:nvSpPr>
          <p:cNvPr id="2" name="椭圆 1"/>
          <p:cNvSpPr/>
          <p:nvPr/>
        </p:nvSpPr>
        <p:spPr bwMode="auto">
          <a:xfrm>
            <a:off x="3947666" y="5662042"/>
            <a:ext cx="1440160"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椭圆 6"/>
          <p:cNvSpPr/>
          <p:nvPr/>
        </p:nvSpPr>
        <p:spPr bwMode="auto">
          <a:xfrm>
            <a:off x="5387826" y="5662042"/>
            <a:ext cx="1152128"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椭圆 7"/>
          <p:cNvSpPr/>
          <p:nvPr/>
        </p:nvSpPr>
        <p:spPr bwMode="auto">
          <a:xfrm>
            <a:off x="7895406" y="5662042"/>
            <a:ext cx="1656184"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6526242" y="5590034"/>
            <a:ext cx="1415772" cy="461665"/>
          </a:xfrm>
          <a:prstGeom prst="rect">
            <a:avLst/>
          </a:prstGeom>
        </p:spPr>
        <p:txBody>
          <a:bodyPr wrap="none">
            <a:spAutoFit/>
          </a:bodyPr>
          <a:lstStyle/>
          <a:p>
            <a:r>
              <a:rPr lang="zh-CN" altLang="en-US" b="1" kern="100" dirty="0" smtClean="0">
                <a:solidFill>
                  <a:srgbClr val="FF0000"/>
                </a:solidFill>
                <a:latin typeface="Times New Roman"/>
                <a:ea typeface="华文细黑"/>
                <a:cs typeface="Times New Roman"/>
              </a:rPr>
              <a:t>收集氯气</a:t>
            </a:r>
            <a:endParaRPr lang="zh-CN" altLang="en-US" b="1" dirty="0">
              <a:solidFill>
                <a:srgbClr val="FF0000"/>
              </a:solidFill>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P spid="7" grpId="0" animBg="1"/>
      <p:bldP spid="8"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038" y="186516"/>
            <a:ext cx="7111976" cy="65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2558" y="170270"/>
            <a:ext cx="3416320"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a:t>
            </a:r>
            <a:endParaRPr lang="en-US" altLang="zh-CN" sz="2800" b="1" kern="100" dirty="0" smtClean="0">
              <a:solidFill>
                <a:srgbClr val="FF0000"/>
              </a:solidFill>
              <a:latin typeface="Times New Roman"/>
              <a:ea typeface="华文细黑"/>
              <a:cs typeface="Times New Roman"/>
            </a:endParaRPr>
          </a:p>
        </p:txBody>
      </p:sp>
      <p:sp>
        <p:nvSpPr>
          <p:cNvPr id="2" name="矩形 1"/>
          <p:cNvSpPr/>
          <p:nvPr/>
        </p:nvSpPr>
        <p:spPr>
          <a:xfrm>
            <a:off x="348556" y="2015888"/>
            <a:ext cx="3057247"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②</a:t>
            </a:r>
            <a:r>
              <a:rPr lang="zh-CN" altLang="en-US" sz="2800" b="1" kern="100" dirty="0" smtClean="0">
                <a:solidFill>
                  <a:srgbClr val="FF0000"/>
                </a:solidFill>
                <a:latin typeface="Times New Roman"/>
                <a:ea typeface="华文细黑"/>
                <a:cs typeface="Times New Roman"/>
              </a:rPr>
              <a:t>气体</a:t>
            </a:r>
            <a:r>
              <a:rPr lang="zh-CN" altLang="en-US" sz="2800" b="1" kern="100" dirty="0">
                <a:solidFill>
                  <a:srgbClr val="FF0000"/>
                </a:solidFill>
                <a:latin typeface="Times New Roman"/>
                <a:ea typeface="华文细黑"/>
                <a:cs typeface="Times New Roman"/>
              </a:rPr>
              <a:t>的发生装置</a:t>
            </a:r>
            <a:endParaRPr lang="zh-CN" altLang="en-US" sz="2800" b="1" dirty="0">
              <a:solidFill>
                <a:srgbClr val="FF0000"/>
              </a:solidFill>
            </a:endParaRPr>
          </a:p>
        </p:txBody>
      </p:sp>
      <p:sp>
        <p:nvSpPr>
          <p:cNvPr id="7" name="矩形 6"/>
          <p:cNvSpPr/>
          <p:nvPr/>
        </p:nvSpPr>
        <p:spPr>
          <a:xfrm>
            <a:off x="348556" y="3381657"/>
            <a:ext cx="3416320"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③</a:t>
            </a:r>
            <a:r>
              <a:rPr lang="zh-CN" altLang="en-US" sz="2800" b="1" kern="100" dirty="0" smtClean="0">
                <a:solidFill>
                  <a:srgbClr val="FF0000"/>
                </a:solidFill>
                <a:latin typeface="Times New Roman"/>
                <a:ea typeface="华文细黑"/>
                <a:cs typeface="Times New Roman"/>
              </a:rPr>
              <a:t>气体的除杂、干燥</a:t>
            </a:r>
            <a:endParaRPr lang="zh-CN" altLang="en-US" sz="2800" b="1" dirty="0">
              <a:solidFill>
                <a:srgbClr val="FF0000"/>
              </a:solidFill>
            </a:endParaRPr>
          </a:p>
        </p:txBody>
      </p:sp>
      <p:sp>
        <p:nvSpPr>
          <p:cNvPr id="8" name="矩形 7"/>
          <p:cNvSpPr/>
          <p:nvPr/>
        </p:nvSpPr>
        <p:spPr>
          <a:xfrm>
            <a:off x="348556" y="6149852"/>
            <a:ext cx="4374916" cy="523220"/>
          </a:xfrm>
          <a:prstGeom prst="rect">
            <a:avLst/>
          </a:prstGeom>
        </p:spPr>
        <p:txBody>
          <a:bodyPr wrap="none">
            <a:spAutoFit/>
          </a:bodyPr>
          <a:lstStyle/>
          <a:p>
            <a:r>
              <a:rPr lang="zh-CN" altLang="en-US" sz="2800" b="1" kern="100" dirty="0" smtClean="0">
                <a:solidFill>
                  <a:srgbClr val="FF0000"/>
                </a:solidFill>
                <a:latin typeface="Cambria"/>
                <a:ea typeface="华文细黑"/>
                <a:cs typeface="Times New Roman"/>
              </a:rPr>
              <a:t>⑤</a:t>
            </a:r>
            <a:r>
              <a:rPr lang="zh-CN" altLang="en-US" sz="2800" b="1" kern="100" dirty="0" smtClean="0">
                <a:solidFill>
                  <a:srgbClr val="FF0000"/>
                </a:solidFill>
                <a:latin typeface="Times New Roman"/>
                <a:ea typeface="华文细黑"/>
                <a:cs typeface="Times New Roman"/>
              </a:rPr>
              <a:t>气体的尾气处理</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防倒吸</a:t>
            </a:r>
            <a:r>
              <a:rPr lang="en-US"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9" name="矩形 8"/>
          <p:cNvSpPr/>
          <p:nvPr/>
        </p:nvSpPr>
        <p:spPr>
          <a:xfrm>
            <a:off x="371054" y="4471458"/>
            <a:ext cx="3595856" cy="1169551"/>
          </a:xfrm>
          <a:prstGeom prst="rect">
            <a:avLst/>
          </a:prstGeom>
        </p:spPr>
        <p:txBody>
          <a:bodyPr wrap="none">
            <a:spAutoFit/>
          </a:bodyPr>
          <a:lstStyle/>
          <a:p>
            <a:pPr>
              <a:lnSpc>
                <a:spcPct val="125000"/>
              </a:lnSpc>
            </a:pPr>
            <a:r>
              <a:rPr lang="zh-CN" altLang="en-US" sz="2800" b="1" kern="100" dirty="0">
                <a:solidFill>
                  <a:srgbClr val="FF0000"/>
                </a:solidFill>
                <a:latin typeface="Cambria"/>
                <a:ea typeface="华文细黑"/>
                <a:cs typeface="Times New Roman"/>
              </a:rPr>
              <a:t>④</a:t>
            </a:r>
            <a:r>
              <a:rPr lang="zh-CN" altLang="en-US" sz="2800" b="1" kern="100" dirty="0" smtClean="0">
                <a:solidFill>
                  <a:srgbClr val="FF0000"/>
                </a:solidFill>
                <a:latin typeface="Times New Roman"/>
                <a:ea typeface="华文细黑"/>
                <a:cs typeface="Times New Roman"/>
              </a:rPr>
              <a:t>气体的收集</a:t>
            </a:r>
            <a:endParaRPr lang="en-US" altLang="zh-CN" sz="2800" b="1" kern="100" dirty="0" smtClean="0">
              <a:solidFill>
                <a:srgbClr val="FF0000"/>
              </a:solidFill>
              <a:latin typeface="Times New Roman"/>
              <a:ea typeface="华文细黑"/>
              <a:cs typeface="Times New Roman"/>
            </a:endParaRPr>
          </a:p>
          <a:p>
            <a:pPr>
              <a:lnSpc>
                <a:spcPct val="125000"/>
              </a:lnSpc>
            </a:pPr>
            <a:r>
              <a:rPr lang="zh-CN" altLang="en-US" sz="2800" b="1" kern="100" dirty="0" smtClean="0">
                <a:solidFill>
                  <a:srgbClr val="FF0000"/>
                </a:solidFill>
                <a:latin typeface="Times New Roman"/>
                <a:ea typeface="华文细黑"/>
                <a:cs typeface="Times New Roman"/>
              </a:rPr>
              <a:t>          或进行主体反应</a:t>
            </a:r>
            <a:endParaRPr lang="zh-CN" altLang="en-US" sz="2800" b="1" dirty="0">
              <a:solidFill>
                <a:srgbClr val="FF0000"/>
              </a:solidFill>
            </a:endParaRPr>
          </a:p>
        </p:txBody>
      </p:sp>
      <p:sp>
        <p:nvSpPr>
          <p:cNvPr id="10" name="矩形 9"/>
          <p:cNvSpPr/>
          <p:nvPr/>
        </p:nvSpPr>
        <p:spPr>
          <a:xfrm>
            <a:off x="364758" y="765498"/>
            <a:ext cx="2698175"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①</a:t>
            </a:r>
            <a:r>
              <a:rPr lang="zh-CN" altLang="en-US" sz="2800" b="1" kern="100" dirty="0" smtClean="0">
                <a:solidFill>
                  <a:srgbClr val="FF0000"/>
                </a:solidFill>
                <a:latin typeface="Cambria"/>
                <a:ea typeface="华文细黑"/>
                <a:cs typeface="Times New Roman"/>
              </a:rPr>
              <a:t>确定反应原理</a:t>
            </a:r>
            <a:endParaRPr lang="zh-CN" altLang="en-US" sz="2800" b="1" dirty="0">
              <a:solidFill>
                <a:srgbClr val="FF0000"/>
              </a:solidFill>
            </a:endParaRPr>
          </a:p>
        </p:txBody>
      </p:sp>
      <p:sp>
        <p:nvSpPr>
          <p:cNvPr id="6" name="下箭头 5"/>
          <p:cNvSpPr/>
          <p:nvPr/>
        </p:nvSpPr>
        <p:spPr bwMode="auto">
          <a:xfrm>
            <a:off x="1607815" y="1341562"/>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下箭头 11"/>
          <p:cNvSpPr/>
          <p:nvPr/>
        </p:nvSpPr>
        <p:spPr bwMode="auto">
          <a:xfrm>
            <a:off x="1603346" y="27097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下箭头 12"/>
          <p:cNvSpPr/>
          <p:nvPr/>
        </p:nvSpPr>
        <p:spPr bwMode="auto">
          <a:xfrm>
            <a:off x="1590646" y="39530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下箭头 13"/>
          <p:cNvSpPr/>
          <p:nvPr/>
        </p:nvSpPr>
        <p:spPr bwMode="auto">
          <a:xfrm>
            <a:off x="1590646" y="5609198"/>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P spid="8" grpId="0"/>
      <p:bldP spid="9" grpId="0"/>
      <p:bldP spid="10" grpId="0"/>
      <p:bldP spid="6"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821" y="1294640"/>
            <a:ext cx="9384865" cy="415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3807966" y="1773610"/>
            <a:ext cx="3600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502918" y="621482"/>
            <a:ext cx="2874661"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的检验及验满：</a:t>
            </a:r>
            <a:endParaRPr lang="zh-CN" altLang="en-US" sz="2800" b="1" dirty="0">
              <a:solidFill>
                <a:srgbClr val="FF0000"/>
              </a:solidFill>
            </a:endParaRPr>
          </a:p>
        </p:txBody>
      </p:sp>
      <p:sp>
        <p:nvSpPr>
          <p:cNvPr id="6" name="矩形 5"/>
          <p:cNvSpPr/>
          <p:nvPr/>
        </p:nvSpPr>
        <p:spPr>
          <a:xfrm>
            <a:off x="6455246" y="621482"/>
            <a:ext cx="3306709"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湿润的淀粉</a:t>
            </a:r>
            <a:r>
              <a:rPr lang="en-US" altLang="zh-CN" sz="2800" b="1" kern="100" dirty="0" smtClean="0">
                <a:solidFill>
                  <a:srgbClr val="FF0000"/>
                </a:solidFill>
                <a:latin typeface="Times New Roman"/>
                <a:ea typeface="华文细黑"/>
                <a:cs typeface="Times New Roman"/>
              </a:rPr>
              <a:t>-KI</a:t>
            </a:r>
            <a:r>
              <a:rPr lang="zh-CN" altLang="en-US" sz="2800" b="1" kern="100" dirty="0" smtClean="0">
                <a:solidFill>
                  <a:srgbClr val="FF0000"/>
                </a:solidFill>
                <a:latin typeface="Times New Roman"/>
                <a:ea typeface="华文细黑"/>
                <a:cs typeface="Times New Roman"/>
              </a:rPr>
              <a:t>试纸</a:t>
            </a:r>
            <a:endParaRPr lang="zh-CN" altLang="en-US" sz="2800" b="1" dirty="0">
              <a:solidFill>
                <a:srgbClr val="FF0000"/>
              </a:solidFill>
            </a:endParaRPr>
          </a:p>
        </p:txBody>
      </p:sp>
      <p:sp>
        <p:nvSpPr>
          <p:cNvPr id="7" name="矩形 6"/>
          <p:cNvSpPr/>
          <p:nvPr/>
        </p:nvSpPr>
        <p:spPr>
          <a:xfrm>
            <a:off x="3249573" y="5532540"/>
            <a:ext cx="2874661"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管道的检漏：</a:t>
            </a:r>
            <a:endParaRPr lang="zh-CN" altLang="en-US" sz="2800" b="1" dirty="0">
              <a:solidFill>
                <a:srgbClr val="FF0000"/>
              </a:solidFill>
            </a:endParaRPr>
          </a:p>
        </p:txBody>
      </p:sp>
      <p:sp>
        <p:nvSpPr>
          <p:cNvPr id="8" name="矩形 7"/>
          <p:cNvSpPr/>
          <p:nvPr/>
        </p:nvSpPr>
        <p:spPr>
          <a:xfrm>
            <a:off x="5908210" y="5532540"/>
            <a:ext cx="4104456"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用蘸有浓氨水的玻璃棒</a:t>
            </a:r>
            <a:endParaRPr lang="zh-CN" altLang="en-US" sz="2800" b="1" dirty="0">
              <a:solidFill>
                <a:srgbClr val="FF0000"/>
              </a:solidFill>
            </a:endParaRPr>
          </a:p>
        </p:txBody>
      </p:sp>
      <p:sp>
        <p:nvSpPr>
          <p:cNvPr id="9" name="矩形 8"/>
          <p:cNvSpPr/>
          <p:nvPr/>
        </p:nvSpPr>
        <p:spPr>
          <a:xfrm>
            <a:off x="2577603" y="6094090"/>
            <a:ext cx="4446924" cy="584775"/>
          </a:xfrm>
          <a:prstGeom prst="rect">
            <a:avLst/>
          </a:prstGeom>
        </p:spPr>
        <p:txBody>
          <a:bodyPr wrap="square">
            <a:spAutoFit/>
          </a:bodyPr>
          <a:lstStyle/>
          <a:p>
            <a:r>
              <a:rPr lang="en-US" altLang="zh-CN" sz="3200" b="1" kern="100" dirty="0" smtClean="0">
                <a:solidFill>
                  <a:srgbClr val="FF0000"/>
                </a:solidFill>
                <a:latin typeface="Times New Roman"/>
                <a:ea typeface="华文细黑"/>
                <a:cs typeface="Times New Roman"/>
              </a:rPr>
              <a:t>3Cl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+2NH</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==N</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+6HCl</a:t>
            </a:r>
            <a:endParaRPr lang="zh-CN" altLang="en-US" sz="3200" b="1" dirty="0">
              <a:solidFill>
                <a:srgbClr val="FF0000"/>
              </a:solidFill>
            </a:endParaRPr>
          </a:p>
        </p:txBody>
      </p:sp>
      <p:sp>
        <p:nvSpPr>
          <p:cNvPr id="10" name="矩形 9"/>
          <p:cNvSpPr/>
          <p:nvPr/>
        </p:nvSpPr>
        <p:spPr>
          <a:xfrm>
            <a:off x="7119766" y="6094090"/>
            <a:ext cx="3654836" cy="584775"/>
          </a:xfrm>
          <a:prstGeom prst="rect">
            <a:avLst/>
          </a:prstGeom>
        </p:spPr>
        <p:txBody>
          <a:bodyPr wrap="square">
            <a:spAutoFit/>
          </a:bodyPr>
          <a:lstStyle/>
          <a:p>
            <a:r>
              <a:rPr lang="en-US" altLang="zh-CN" sz="3200" b="1" kern="100" dirty="0" smtClean="0">
                <a:solidFill>
                  <a:srgbClr val="FF0000"/>
                </a:solidFill>
                <a:latin typeface="Times New Roman"/>
                <a:ea typeface="华文细黑"/>
                <a:cs typeface="Times New Roman"/>
              </a:rPr>
              <a:t>HCl+NH</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==NH</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Times New Roman"/>
              </a:rPr>
              <a:t>Cl</a:t>
            </a:r>
            <a:endParaRPr lang="zh-CN" altLang="en-US" sz="3200" b="1" dirty="0">
              <a:solidFill>
                <a:srgbClr val="FF0000"/>
              </a:solidFill>
            </a:endParaRPr>
          </a:p>
        </p:txBody>
      </p:sp>
      <p:sp>
        <p:nvSpPr>
          <p:cNvPr id="11" name="矩形 10"/>
          <p:cNvSpPr/>
          <p:nvPr/>
        </p:nvSpPr>
        <p:spPr>
          <a:xfrm>
            <a:off x="9738284" y="5527890"/>
            <a:ext cx="2405594" cy="523220"/>
          </a:xfrm>
          <a:prstGeom prst="rect">
            <a:avLst/>
          </a:prstGeom>
        </p:spPr>
        <p:txBody>
          <a:bodyPr wrap="square">
            <a:spAutoFit/>
          </a:bodyPr>
          <a:lstStyle/>
          <a:p>
            <a:r>
              <a:rPr lang="zh-CN" altLang="en-US" sz="2800" b="1" kern="100" dirty="0" smtClean="0">
                <a:solidFill>
                  <a:srgbClr val="0000FF"/>
                </a:solidFill>
                <a:latin typeface="Times New Roman"/>
                <a:ea typeface="华文细黑"/>
                <a:cs typeface="Times New Roman"/>
              </a:rPr>
              <a:t>现象：冒</a:t>
            </a:r>
            <a:r>
              <a:rPr lang="zh-CN" altLang="en-US" sz="2800" b="1" kern="100" dirty="0">
                <a:solidFill>
                  <a:srgbClr val="0000FF"/>
                </a:solidFill>
                <a:latin typeface="Times New Roman"/>
                <a:ea typeface="华文细黑"/>
                <a:cs typeface="Times New Roman"/>
              </a:rPr>
              <a:t>白烟</a:t>
            </a:r>
            <a:endParaRPr lang="zh-CN" altLang="en-US" sz="2800" b="1" dirty="0">
              <a:solidFill>
                <a:srgbClr val="0000FF"/>
              </a:solidFill>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氯气制备原理、装置的考查</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某化学小组用如图所示装置制取氯气。下列说法正确的是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68610" name="Picture 2" descr="HX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42" y="2729803"/>
            <a:ext cx="4420618" cy="3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439022" y="2166768"/>
            <a:ext cx="777986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该装置图中至少存在三处明显错误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该实验中收集氯气的方法不正确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如果需要得到干燥纯净的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，只需在气体发生装置和收集装置</a:t>
            </a:r>
            <a:r>
              <a:rPr lang="zh-CN" altLang="zh-CN" sz="2800" kern="100" dirty="0" smtClean="0">
                <a:latin typeface="Times New Roman"/>
                <a:ea typeface="华文细黑"/>
                <a:cs typeface="Times New Roman"/>
              </a:rPr>
              <a:t>之间连接</a:t>
            </a:r>
            <a:r>
              <a:rPr lang="zh-CN" altLang="zh-CN" sz="2800" kern="100" dirty="0">
                <a:latin typeface="Times New Roman"/>
                <a:ea typeface="华文细黑"/>
                <a:cs typeface="Times New Roman"/>
              </a:rPr>
              <a:t>一个装有浓硫酸的洗气瓶即可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2 mol HCl</a:t>
            </a:r>
            <a:r>
              <a:rPr lang="zh-CN" altLang="zh-CN" sz="2800" kern="100" dirty="0">
                <a:latin typeface="Times New Roman"/>
                <a:ea typeface="华文细黑"/>
                <a:cs typeface="Times New Roman"/>
              </a:rPr>
              <a:t>的某浓盐酸与足量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混合，在一定条件下反应</a:t>
            </a:r>
            <a:r>
              <a:rPr lang="zh-CN" altLang="zh-CN" sz="2800" kern="100" dirty="0" smtClean="0">
                <a:latin typeface="Times New Roman"/>
                <a:ea typeface="华文细黑"/>
                <a:cs typeface="Times New Roman"/>
              </a:rPr>
              <a:t>，转移</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电子</a:t>
            </a:r>
            <a:endParaRPr lang="en-US" altLang="zh-CN" sz="2800" kern="100" dirty="0" smtClean="0">
              <a:latin typeface="Times New Roman"/>
              <a:ea typeface="华文细黑"/>
              <a:cs typeface="Times New Roman"/>
            </a:endParaRPr>
          </a:p>
        </p:txBody>
      </p:sp>
      <p:sp>
        <p:nvSpPr>
          <p:cNvPr id="2" name="矩形 1"/>
          <p:cNvSpPr/>
          <p:nvPr/>
        </p:nvSpPr>
        <p:spPr>
          <a:xfrm>
            <a:off x="9953942" y="146437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sp>
        <p:nvSpPr>
          <p:cNvPr id="3" name="椭圆形标注 2"/>
          <p:cNvSpPr/>
          <p:nvPr/>
        </p:nvSpPr>
        <p:spPr bwMode="auto">
          <a:xfrm rot="7256477">
            <a:off x="1558212" y="5679801"/>
            <a:ext cx="1011904" cy="739962"/>
          </a:xfrm>
          <a:prstGeom prst="wedgeEllipseCallout">
            <a:avLst>
              <a:gd name="adj1" fmla="val -20203"/>
              <a:gd name="adj2" fmla="val 119970"/>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TextBox 4"/>
          <p:cNvSpPr txBox="1"/>
          <p:nvPr/>
        </p:nvSpPr>
        <p:spPr>
          <a:xfrm>
            <a:off x="1664970" y="5806058"/>
            <a:ext cx="1261884" cy="523220"/>
          </a:xfrm>
          <a:prstGeom prst="rect">
            <a:avLst/>
          </a:prstGeom>
          <a:noFill/>
        </p:spPr>
        <p:txBody>
          <a:bodyPr wrap="none" rtlCol="0">
            <a:spAutoFit/>
          </a:bodyPr>
          <a:lstStyle/>
          <a:p>
            <a:r>
              <a:rPr lang="zh-CN" altLang="en-US" sz="2800" dirty="0" smtClean="0">
                <a:solidFill>
                  <a:srgbClr val="0000FF"/>
                </a:solidFill>
              </a:rPr>
              <a:t>酒精灯</a:t>
            </a:r>
            <a:endParaRPr lang="zh-CN" altLang="en-US" sz="2800" dirty="0">
              <a:solidFill>
                <a:srgbClr val="0000FF"/>
              </a:solidFill>
            </a:endParaRPr>
          </a:p>
        </p:txBody>
      </p:sp>
      <p:sp>
        <p:nvSpPr>
          <p:cNvPr id="11" name="椭圆 10"/>
          <p:cNvSpPr/>
          <p:nvPr/>
        </p:nvSpPr>
        <p:spPr bwMode="auto">
          <a:xfrm>
            <a:off x="784176" y="4285264"/>
            <a:ext cx="504056" cy="41041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椭圆 13"/>
          <p:cNvSpPr/>
          <p:nvPr/>
        </p:nvSpPr>
        <p:spPr bwMode="auto">
          <a:xfrm>
            <a:off x="3718942" y="4027253"/>
            <a:ext cx="820218" cy="986717"/>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9805714" y="622939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9754914" y="296363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7" name="矩形 16"/>
          <p:cNvSpPr/>
          <p:nvPr/>
        </p:nvSpPr>
        <p:spPr>
          <a:xfrm>
            <a:off x="5497774" y="486124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6094412" y="4823346"/>
            <a:ext cx="5929828"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还需要饱和</a:t>
            </a:r>
            <a:r>
              <a:rPr lang="en-US" altLang="zh-CN" sz="3200" b="1" kern="100" dirty="0" err="1" smtClean="0">
                <a:solidFill>
                  <a:srgbClr val="FF0000"/>
                </a:solidFill>
                <a:latin typeface="Times New Roman"/>
                <a:ea typeface="华文细黑"/>
                <a:cs typeface="Courier New"/>
              </a:rPr>
              <a:t>NaCl</a:t>
            </a:r>
            <a:r>
              <a:rPr lang="zh-CN" altLang="en-US" sz="3200" b="1" kern="100" dirty="0" smtClean="0">
                <a:solidFill>
                  <a:srgbClr val="FF0000"/>
                </a:solidFill>
                <a:latin typeface="Times New Roman"/>
                <a:ea typeface="华文细黑"/>
                <a:cs typeface="Courier New"/>
              </a:rPr>
              <a:t>溶液除</a:t>
            </a:r>
            <a:r>
              <a:rPr lang="en-US" altLang="zh-CN" sz="3200" b="1" kern="100" dirty="0" err="1" smtClean="0">
                <a:solidFill>
                  <a:srgbClr val="FF0000"/>
                </a:solidFill>
                <a:latin typeface="Times New Roman"/>
                <a:ea typeface="华文细黑"/>
                <a:cs typeface="Courier New"/>
              </a:rPr>
              <a:t>HCl</a:t>
            </a:r>
            <a:r>
              <a:rPr lang="zh-CN" altLang="en-US" sz="3200" b="1" kern="100" dirty="0" smtClean="0">
                <a:solidFill>
                  <a:srgbClr val="FF0000"/>
                </a:solidFill>
                <a:latin typeface="Times New Roman"/>
                <a:ea typeface="华文细黑"/>
                <a:cs typeface="Courier New"/>
              </a:rPr>
              <a:t>气体</a:t>
            </a:r>
            <a:endParaRPr lang="zh-CN" altLang="en-US" sz="3200" b="1" dirty="0">
              <a:solidFill>
                <a:srgbClr val="FF0000"/>
              </a:solidFill>
            </a:endParaRPr>
          </a:p>
        </p:txBody>
      </p:sp>
      <p:sp>
        <p:nvSpPr>
          <p:cNvPr id="19" name="矩形 18"/>
          <p:cNvSpPr/>
          <p:nvPr/>
        </p:nvSpPr>
        <p:spPr>
          <a:xfrm>
            <a:off x="9911630" y="5878066"/>
            <a:ext cx="22589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稀</a:t>
            </a:r>
            <a:r>
              <a:rPr lang="en-US" altLang="zh-CN" sz="2800" b="1" kern="100" dirty="0" err="1" smtClean="0">
                <a:solidFill>
                  <a:srgbClr val="FF0000"/>
                </a:solidFill>
                <a:latin typeface="Times New Roman"/>
                <a:ea typeface="华文细黑"/>
                <a:cs typeface="Courier New"/>
              </a:rPr>
              <a:t>HCl</a:t>
            </a:r>
            <a:r>
              <a:rPr lang="zh-CN" altLang="en-US" sz="2800" b="1" kern="100" dirty="0" smtClean="0">
                <a:solidFill>
                  <a:srgbClr val="FF0000"/>
                </a:solidFill>
                <a:latin typeface="Times New Roman"/>
                <a:ea typeface="华文细黑"/>
                <a:cs typeface="Courier New"/>
              </a:rPr>
              <a:t>不反应</a:t>
            </a:r>
            <a:endParaRPr lang="zh-CN" altLang="en-US" sz="2800" b="1" dirty="0">
              <a:solidFill>
                <a:srgbClr val="FF0000"/>
              </a:solidFill>
            </a:endParaRPr>
          </a:p>
        </p:txBody>
      </p:sp>
      <p:sp>
        <p:nvSpPr>
          <p:cNvPr id="20" name="矩形 19"/>
          <p:cNvSpPr/>
          <p:nvPr/>
        </p:nvSpPr>
        <p:spPr>
          <a:xfrm>
            <a:off x="10091169" y="2277666"/>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11" grpId="0" animBg="1"/>
      <p:bldP spid="14" grpId="0" animBg="1"/>
      <p:bldP spid="15" grpId="0"/>
      <p:bldP spid="16" grpId="0"/>
      <p:bldP spid="17" grpId="0"/>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70855"/>
            <a:ext cx="10943790" cy="609395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实验室用下列两种方法制氯气：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用含</a:t>
            </a:r>
            <a:r>
              <a:rPr lang="en-US" altLang="zh-CN" sz="2800" kern="100" dirty="0">
                <a:latin typeface="Times New Roman"/>
                <a:ea typeface="华文细黑"/>
                <a:cs typeface="Courier New"/>
              </a:rPr>
              <a:t>HCl 146 g</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与足量浓盐酸反应。所得的氯气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一样多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无法比</a:t>
            </a:r>
            <a:r>
              <a:rPr lang="zh-CN" altLang="zh-CN" sz="2800" kern="100" dirty="0" smtClean="0">
                <a:latin typeface="Times New Roman"/>
                <a:ea typeface="华文细黑"/>
                <a:cs typeface="Times New Roman"/>
              </a:rPr>
              <a:t>较</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146 g HCl</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4 mol,87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 mol</a:t>
            </a:r>
            <a:r>
              <a:rPr lang="zh-CN" altLang="zh-CN" sz="2800" kern="100" dirty="0">
                <a:latin typeface="Times New Roman"/>
                <a:ea typeface="华文细黑"/>
                <a:cs typeface="Times New Roman"/>
              </a:rPr>
              <a:t>，由方程式：</a:t>
            </a:r>
            <a:r>
              <a:rPr lang="en-US" altLang="zh-CN" sz="2800" b="1" kern="100" dirty="0">
                <a:solidFill>
                  <a:srgbClr val="0000FF"/>
                </a:solidFill>
                <a:latin typeface="Times New Roman"/>
                <a:ea typeface="华文细黑"/>
                <a:cs typeface="Courier New"/>
              </a:rPr>
              <a:t>MnO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4HCl(</a:t>
            </a:r>
            <a:r>
              <a:rPr lang="zh-CN" altLang="zh-CN" sz="2800" b="1" kern="100" dirty="0">
                <a:solidFill>
                  <a:srgbClr val="0000FF"/>
                </a:solidFill>
                <a:latin typeface="Times New Roman"/>
                <a:ea typeface="华文细黑"/>
                <a:cs typeface="Times New Roman"/>
              </a:rPr>
              <a:t>浓</a:t>
            </a:r>
            <a:r>
              <a:rPr lang="en-US" altLang="zh-CN" sz="2800" b="1" kern="100" dirty="0" smtClean="0">
                <a:solidFill>
                  <a:srgbClr val="0000FF"/>
                </a:solidFill>
                <a:latin typeface="Times New Roman"/>
                <a:ea typeface="华文细黑"/>
                <a:cs typeface="Courier New"/>
              </a:rPr>
              <a:t>)            MnCl</a:t>
            </a:r>
            <a:r>
              <a:rPr lang="en-US" altLang="zh-CN" sz="2800" b="1" kern="100" baseline="-25000" dirty="0" smtClean="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zh-CN" altLang="zh-CN" sz="2800" kern="100" dirty="0">
                <a:latin typeface="Times New Roman"/>
                <a:ea typeface="华文细黑"/>
                <a:cs typeface="Times New Roman"/>
              </a:rPr>
              <a:t>知</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a:latin typeface="Times New Roman"/>
              <a:ea typeface="华文细黑"/>
              <a:cs typeface="Times New Roman"/>
            </a:endParaRPr>
          </a:p>
          <a:p>
            <a:pPr algn="just">
              <a:lnSpc>
                <a:spcPct val="150000"/>
              </a:lnSpc>
              <a:spcBef>
                <a:spcPts val="1200"/>
              </a:spcBef>
              <a:spcAft>
                <a:spcPts val="0"/>
              </a:spcAft>
            </a:pPr>
            <a:r>
              <a:rPr lang="en-US" altLang="zh-CN" sz="2800" kern="100" dirty="0" smtClean="0">
                <a:latin typeface="Times New Roman"/>
                <a:ea typeface="华文细黑"/>
                <a:cs typeface="Courier New"/>
              </a:rPr>
              <a:t>1 </a:t>
            </a:r>
            <a:r>
              <a:rPr lang="en-US" altLang="zh-CN" sz="2800" kern="100" dirty="0">
                <a:latin typeface="Times New Roman"/>
                <a:ea typeface="华文细黑"/>
                <a:cs typeface="Courier New"/>
              </a:rPr>
              <a:t>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可以与</a:t>
            </a:r>
            <a:r>
              <a:rPr lang="en-US" altLang="zh-CN" sz="2800" kern="100" dirty="0">
                <a:latin typeface="Times New Roman"/>
                <a:ea typeface="华文细黑"/>
                <a:cs typeface="Courier New"/>
              </a:rPr>
              <a:t>4 mol HCl</a:t>
            </a:r>
            <a:r>
              <a:rPr lang="zh-CN" altLang="zh-CN" sz="2800" kern="100" dirty="0">
                <a:latin typeface="Times New Roman"/>
                <a:ea typeface="华文细黑"/>
                <a:cs typeface="Times New Roman"/>
              </a:rPr>
              <a:t>反应，但是，应注意稀盐酸与</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不反应，也就是说</a:t>
            </a:r>
            <a:r>
              <a:rPr lang="en-US" altLang="zh-CN" sz="2800" kern="100" dirty="0">
                <a:latin typeface="Times New Roman"/>
                <a:ea typeface="华文细黑"/>
                <a:cs typeface="Courier New"/>
              </a:rPr>
              <a:t> 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与足量浓盐酸反应生成的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164912" y="1400870"/>
            <a:ext cx="526106" cy="707886"/>
          </a:xfrm>
          <a:prstGeom prst="rect">
            <a:avLst/>
          </a:prstGeom>
        </p:spPr>
        <p:txBody>
          <a:bodyPr wrap="none">
            <a:spAutoFit/>
          </a:bodyPr>
          <a:lstStyle/>
          <a:p>
            <a:r>
              <a:rPr lang="en-US" altLang="zh-CN" sz="4000" b="1" kern="100" dirty="0" smtClean="0">
                <a:solidFill>
                  <a:srgbClr val="FF0000"/>
                </a:solidFill>
                <a:latin typeface="Times New Roman"/>
                <a:ea typeface="华文细黑"/>
              </a:rPr>
              <a:t>B</a:t>
            </a:r>
            <a:endParaRPr lang="zh-CN" altLang="en-US" sz="4000" b="1" dirty="0">
              <a:solidFill>
                <a:srgbClr val="FF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59482"/>
              </p:ext>
            </p:extLst>
          </p:nvPr>
        </p:nvGraphicFramePr>
        <p:xfrm>
          <a:off x="5298926" y="3822700"/>
          <a:ext cx="1206500" cy="812800"/>
        </p:xfrm>
        <a:graphic>
          <a:graphicData uri="http://schemas.openxmlformats.org/presentationml/2006/ole">
            <mc:AlternateContent xmlns:mc="http://schemas.openxmlformats.org/markup-compatibility/2006">
              <mc:Choice xmlns:v="urn:schemas-microsoft-com:vml" Requires="v">
                <p:oleObj spid="_x0000_s71878" name="文档" r:id="rId3" imgW="1210173" imgH="820865" progId="Word.Document.12">
                  <p:embed/>
                </p:oleObj>
              </mc:Choice>
              <mc:Fallback>
                <p:oleObj name="文档" r:id="rId3" imgW="1210173" imgH="820865" progId="Word.Document.12">
                  <p:embed/>
                  <p:pic>
                    <p:nvPicPr>
                      <p:cNvPr id="0" name=""/>
                      <p:cNvPicPr/>
                      <p:nvPr/>
                    </p:nvPicPr>
                    <p:blipFill>
                      <a:blip r:embed="rId4"/>
                      <a:stretch>
                        <a:fillRect/>
                      </a:stretch>
                    </p:blipFill>
                    <p:spPr>
                      <a:xfrm>
                        <a:off x="5298926" y="3822700"/>
                        <a:ext cx="1206500" cy="812800"/>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bwMode="auto">
          <a:xfrm>
            <a:off x="5303118" y="1438970"/>
            <a:ext cx="1872208" cy="58876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椭圆 11"/>
          <p:cNvSpPr/>
          <p:nvPr/>
        </p:nvSpPr>
        <p:spPr bwMode="auto">
          <a:xfrm>
            <a:off x="7699544" y="765176"/>
            <a:ext cx="2392453" cy="6610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3855794" y="4378092"/>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4mol</a:t>
            </a:r>
            <a:endParaRPr lang="zh-CN" altLang="en-US" sz="3600" b="1" dirty="0">
              <a:solidFill>
                <a:srgbClr val="FF0000"/>
              </a:solidFill>
            </a:endParaRPr>
          </a:p>
        </p:txBody>
      </p:sp>
      <p:sp>
        <p:nvSpPr>
          <p:cNvPr id="14" name="矩形 13"/>
          <p:cNvSpPr/>
          <p:nvPr/>
        </p:nvSpPr>
        <p:spPr>
          <a:xfrm>
            <a:off x="7348934" y="4416495"/>
            <a:ext cx="1284326"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&lt;1mol</a:t>
            </a:r>
            <a:endParaRPr lang="zh-CN" altLang="en-US" sz="3200" b="1" dirty="0">
              <a:solidFill>
                <a:srgbClr val="FF0000"/>
              </a:solidFill>
            </a:endParaRPr>
          </a:p>
        </p:txBody>
      </p:sp>
      <p:sp>
        <p:nvSpPr>
          <p:cNvPr id="15" name="矩形 14"/>
          <p:cNvSpPr/>
          <p:nvPr/>
        </p:nvSpPr>
        <p:spPr>
          <a:xfrm>
            <a:off x="2410098" y="4874280"/>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6" name="矩形 15"/>
          <p:cNvSpPr/>
          <p:nvPr/>
        </p:nvSpPr>
        <p:spPr>
          <a:xfrm>
            <a:off x="7269502" y="4869954"/>
            <a:ext cx="1422184" cy="646331"/>
          </a:xfrm>
          <a:prstGeom prst="rect">
            <a:avLst/>
          </a:prstGeom>
        </p:spPr>
        <p:txBody>
          <a:bodyPr wrap="none">
            <a:spAutoFit/>
          </a:bodyPr>
          <a:lstStyle/>
          <a:p>
            <a:r>
              <a:rPr lang="en-US" altLang="zh-CN" sz="3600" b="1" kern="100" dirty="0">
                <a:solidFill>
                  <a:srgbClr val="FF0000"/>
                </a:solidFill>
                <a:latin typeface="Times New Roman"/>
                <a:ea typeface="华文细黑"/>
              </a:rPr>
              <a:t>=</a:t>
            </a:r>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7" name="矩形 16"/>
          <p:cNvSpPr/>
          <p:nvPr/>
        </p:nvSpPr>
        <p:spPr>
          <a:xfrm>
            <a:off x="2422798" y="4429195"/>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
        <p:nvSpPr>
          <p:cNvPr id="18" name="矩形 17"/>
          <p:cNvSpPr/>
          <p:nvPr/>
        </p:nvSpPr>
        <p:spPr>
          <a:xfrm>
            <a:off x="3875658" y="4886643"/>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
        <p:nvSpPr>
          <p:cNvPr id="19" name="矩形 18"/>
          <p:cNvSpPr/>
          <p:nvPr/>
        </p:nvSpPr>
        <p:spPr>
          <a:xfrm>
            <a:off x="2494806" y="47159"/>
            <a:ext cx="5622052" cy="646331"/>
          </a:xfrm>
          <a:prstGeom prst="rect">
            <a:avLst/>
          </a:prstGeom>
        </p:spPr>
        <p:txBody>
          <a:bodyPr wrap="none">
            <a:spAutoFit/>
          </a:bodyPr>
          <a:lstStyle/>
          <a:p>
            <a:r>
              <a:rPr lang="zh-CN" altLang="en-US" sz="3600" b="1" kern="100" dirty="0" smtClean="0">
                <a:solidFill>
                  <a:srgbClr val="FF0000"/>
                </a:solidFill>
                <a:latin typeface="Times New Roman"/>
                <a:ea typeface="华文细黑"/>
              </a:rPr>
              <a:t>“浓</a:t>
            </a:r>
            <a:r>
              <a:rPr lang="en-US" altLang="zh-CN" sz="3600" b="1" kern="100" dirty="0" err="1" smtClean="0">
                <a:solidFill>
                  <a:srgbClr val="FF0000"/>
                </a:solidFill>
                <a:latin typeface="Times New Roman"/>
                <a:ea typeface="华文细黑"/>
              </a:rPr>
              <a:t>HCl</a:t>
            </a:r>
            <a:r>
              <a:rPr lang="zh-CN" altLang="en-US" sz="3600" b="1" kern="100" dirty="0" smtClean="0">
                <a:solidFill>
                  <a:srgbClr val="FF0000"/>
                </a:solidFill>
                <a:latin typeface="Times New Roman"/>
                <a:ea typeface="华文细黑"/>
              </a:rPr>
              <a:t>变稀后不再反应”</a:t>
            </a:r>
            <a:endParaRPr lang="zh-CN" altLang="en-US" sz="3600" b="1" dirty="0">
              <a:solidFill>
                <a:srgbClr val="FF0000"/>
              </a:solidFill>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Effect transition="in" filter="blinds(horizontal)">
                                      <p:cBhvr>
                                        <p:cTn id="11" dur="500"/>
                                        <p:tgtEl>
                                          <p:spTgt spid="4">
                                            <p:txEl>
                                              <p:pRg st="5" end="5"/>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arn(inVertic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linds(horizontal)">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linds(horizontal)">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linds(horizont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p:bldP spid="14"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0"/>
          <p:cNvSpPr txBox="1">
            <a:spLocks noChangeArrowheads="1"/>
          </p:cNvSpPr>
          <p:nvPr/>
        </p:nvSpPr>
        <p:spPr bwMode="auto">
          <a:xfrm>
            <a:off x="1270670" y="1629594"/>
            <a:ext cx="9310759" cy="2630761"/>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eaLnBrk="1" hangingPunct="1">
              <a:lnSpc>
                <a:spcPct val="150000"/>
              </a:lnSpc>
            </a:pPr>
            <a:r>
              <a:rPr lang="en-US" altLang="zh-CN" sz="2800" b="0" dirty="0">
                <a:solidFill>
                  <a:prstClr val="black"/>
                </a:solidFill>
                <a:latin typeface="Times New Roman" pitchFamily="18" charset="0"/>
                <a:ea typeface="华文细黑" pitchFamily="2" charset="-122"/>
              </a:rPr>
              <a:t>1.</a:t>
            </a:r>
            <a:r>
              <a:rPr lang="zh-CN" altLang="en-US" sz="2800" b="0" dirty="0">
                <a:solidFill>
                  <a:prstClr val="black"/>
                </a:solidFill>
                <a:latin typeface="Times New Roman" pitchFamily="18" charset="0"/>
                <a:ea typeface="华文细黑" pitchFamily="2" charset="-122"/>
              </a:rPr>
              <a:t>了解氯元素单质及其重要化合物的主要性质及应用。</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2.</a:t>
            </a:r>
            <a:r>
              <a:rPr lang="zh-CN" altLang="en-US" sz="2800" b="0" dirty="0">
                <a:solidFill>
                  <a:prstClr val="black"/>
                </a:solidFill>
                <a:latin typeface="Times New Roman" pitchFamily="18" charset="0"/>
                <a:ea typeface="华文细黑" pitchFamily="2" charset="-122"/>
              </a:rPr>
              <a:t>了解氯元素单质及其重要化合物对环境质量的影响。</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3.</a:t>
            </a:r>
            <a:r>
              <a:rPr lang="zh-CN" altLang="en-US" sz="2800" b="0" dirty="0">
                <a:solidFill>
                  <a:prstClr val="black"/>
                </a:solidFill>
                <a:latin typeface="Times New Roman" pitchFamily="18" charset="0"/>
                <a:ea typeface="华文细黑" pitchFamily="2" charset="-122"/>
              </a:rPr>
              <a:t>卤族元素的性质递变规律及与化工生产相结合的资源综合利用。</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1667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45937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7" name="矩形 6">
            <a:hlinkClick r:id="rId6" action="ppaction://hlinksldjump"/>
          </p:cNvPr>
          <p:cNvSpPr/>
          <p:nvPr/>
        </p:nvSpPr>
        <p:spPr>
          <a:xfrm>
            <a:off x="6944788"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7" action="ppaction://hlinksldjump"/>
          </p:cNvPr>
          <p:cNvSpPr/>
          <p:nvPr/>
        </p:nvSpPr>
        <p:spPr>
          <a:xfrm>
            <a:off x="10347441"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191331"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523" y="860610"/>
            <a:ext cx="11919347" cy="5466112"/>
          </a:xfrm>
          <a:prstGeom prst="rect">
            <a:avLst/>
          </a:prstGeom>
        </p:spPr>
        <p:txBody>
          <a:bodyPr wrap="square">
            <a:spAutoFit/>
          </a:bodyPr>
          <a:lstStyle/>
          <a:p>
            <a:pPr algn="ctr">
              <a:lnSpc>
                <a:spcPct val="140000"/>
              </a:lnSpc>
              <a:spcAft>
                <a:spcPts val="0"/>
              </a:spcAft>
            </a:pPr>
            <a:r>
              <a:rPr lang="zh-CN" altLang="zh-CN" sz="3200" b="1" kern="100" dirty="0">
                <a:solidFill>
                  <a:srgbClr val="0000FF"/>
                </a:solidFill>
                <a:latin typeface="Times New Roman"/>
                <a:ea typeface="华文细黑"/>
                <a:cs typeface="Times New Roman"/>
              </a:rPr>
              <a:t>实验室用</a:t>
            </a:r>
            <a:r>
              <a:rPr lang="en-US" altLang="zh-CN" sz="3200" b="1" kern="100" dirty="0">
                <a:solidFill>
                  <a:srgbClr val="0000FF"/>
                </a:solidFill>
                <a:latin typeface="Times New Roman"/>
                <a:ea typeface="华文细黑"/>
                <a:cs typeface="Times New Roman"/>
              </a:rPr>
              <a:t>MnO</a:t>
            </a:r>
            <a:r>
              <a:rPr lang="en-US" altLang="zh-CN" sz="3200" b="1" kern="100" baseline="-25000" dirty="0">
                <a:solidFill>
                  <a:srgbClr val="0000FF"/>
                </a:solidFill>
                <a:latin typeface="Times New Roman"/>
                <a:ea typeface="华文细黑"/>
                <a:cs typeface="Times New Roman"/>
              </a:rPr>
              <a:t>2</a:t>
            </a:r>
            <a:r>
              <a:rPr lang="zh-CN" altLang="zh-CN" sz="3200" b="1" kern="100" dirty="0">
                <a:solidFill>
                  <a:srgbClr val="0000FF"/>
                </a:solidFill>
                <a:latin typeface="Times New Roman"/>
                <a:ea typeface="华文细黑"/>
                <a:cs typeface="Times New Roman"/>
              </a:rPr>
              <a:t>和浓盐酸制取</a:t>
            </a:r>
            <a:r>
              <a:rPr lang="en-US" altLang="zh-CN" sz="3200" b="1" kern="100" dirty="0" smtClean="0">
                <a:solidFill>
                  <a:srgbClr val="0000FF"/>
                </a:solidFill>
                <a:latin typeface="Times New Roman"/>
                <a:ea typeface="华文细黑"/>
                <a:cs typeface="Times New Roman"/>
              </a:rPr>
              <a:t>Cl</a:t>
            </a:r>
            <a:r>
              <a:rPr lang="en-US" altLang="zh-CN" sz="3200" b="1" kern="100" baseline="-25000" dirty="0" smtClean="0">
                <a:solidFill>
                  <a:srgbClr val="0000FF"/>
                </a:solidFill>
                <a:latin typeface="Times New Roman"/>
                <a:ea typeface="华文细黑"/>
                <a:cs typeface="Times New Roman"/>
              </a:rPr>
              <a:t>2</a:t>
            </a:r>
            <a:r>
              <a:rPr lang="zh-CN" altLang="zh-CN" sz="3200" b="1" kern="100" dirty="0" smtClean="0">
                <a:solidFill>
                  <a:srgbClr val="0000FF"/>
                </a:solidFill>
                <a:latin typeface="Times New Roman"/>
                <a:ea typeface="华文细黑"/>
                <a:cs typeface="Times New Roman"/>
              </a:rPr>
              <a:t>时</a:t>
            </a:r>
            <a:r>
              <a:rPr lang="zh-CN" altLang="zh-CN" sz="3200" b="1" kern="100" dirty="0">
                <a:solidFill>
                  <a:srgbClr val="0000FF"/>
                </a:solidFill>
                <a:latin typeface="Times New Roman"/>
                <a:ea typeface="华文细黑"/>
                <a:cs typeface="Times New Roman"/>
              </a:rPr>
              <a:t>应注意以下四点</a:t>
            </a: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为了减少制得的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的含量，</a:t>
            </a:r>
            <a:r>
              <a:rPr lang="zh-CN" altLang="zh-CN" sz="2800" b="1" kern="100" dirty="0">
                <a:solidFill>
                  <a:srgbClr val="FF0000"/>
                </a:solidFill>
                <a:latin typeface="Times New Roman"/>
                <a:ea typeface="华文细黑"/>
                <a:cs typeface="Times New Roman"/>
              </a:rPr>
              <a:t>加热温度不宜过高</a:t>
            </a:r>
            <a:r>
              <a:rPr lang="zh-CN" altLang="zh-CN" sz="2800" kern="100" dirty="0">
                <a:latin typeface="Times New Roman"/>
                <a:ea typeface="华文细黑"/>
                <a:cs typeface="Times New Roman"/>
              </a:rPr>
              <a:t>，以减少</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的挥发。</a:t>
            </a:r>
            <a:endParaRPr lang="zh-CN" altLang="zh-CN" sz="2800" kern="100" dirty="0">
              <a:latin typeface="宋体"/>
              <a:cs typeface="Courier New"/>
            </a:endParaRPr>
          </a:p>
          <a:p>
            <a:pPr algn="just">
              <a:lnSpc>
                <a:spcPct val="140000"/>
              </a:lnSpc>
              <a:spcBef>
                <a:spcPts val="1200"/>
              </a:spcBef>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浓度越小，其还原性越弱，所以</a:t>
            </a:r>
            <a:r>
              <a:rPr lang="zh-CN" altLang="zh-CN" sz="2800" b="1" kern="100" dirty="0">
                <a:solidFill>
                  <a:srgbClr val="FF0000"/>
                </a:solidFill>
                <a:latin typeface="Times New Roman"/>
                <a:ea typeface="华文细黑"/>
                <a:cs typeface="Times New Roman"/>
              </a:rPr>
              <a:t>必须用浓盐酸加热才可反应</a:t>
            </a:r>
            <a:r>
              <a:rPr lang="zh-CN" altLang="zh-CN" sz="2800" kern="100" dirty="0">
                <a:latin typeface="Times New Roman"/>
                <a:ea typeface="华文细黑"/>
                <a:cs typeface="Times New Roman"/>
              </a:rPr>
              <a:t>，稀盐酸不反应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Bef>
                <a:spcPts val="1200"/>
              </a:spcBef>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a:t>
            </a:r>
            <a:r>
              <a:rPr lang="zh-CN" altLang="zh-CN" sz="2800" b="1" kern="100" dirty="0">
                <a:solidFill>
                  <a:srgbClr val="FF0000"/>
                </a:solidFill>
                <a:latin typeface="Times New Roman"/>
                <a:ea typeface="华文细黑"/>
                <a:cs typeface="Times New Roman"/>
              </a:rPr>
              <a:t>先使反应停止并排出残留的</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后，再拆卸装置，</a:t>
            </a:r>
            <a:r>
              <a:rPr lang="zh-CN" altLang="zh-CN" sz="2800" kern="100" dirty="0">
                <a:latin typeface="Times New Roman"/>
                <a:ea typeface="华文细黑"/>
                <a:cs typeface="Times New Roman"/>
              </a:rPr>
              <a:t>避免污染空气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spcBef>
                <a:spcPts val="1200"/>
              </a:spcBef>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尾气吸收时，用</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不能用澄清石灰水吸收</a:t>
            </a:r>
            <a:r>
              <a:rPr lang="zh-CN" altLang="zh-CN" sz="2800" kern="100" dirty="0">
                <a:latin typeface="Times New Roman"/>
                <a:ea typeface="华文细黑"/>
                <a:cs typeface="Times New Roman"/>
              </a:rPr>
              <a:t>，因为溶液</a:t>
            </a:r>
            <a:r>
              <a:rPr lang="zh-CN" altLang="zh-CN" sz="2800" kern="100" dirty="0" smtClean="0">
                <a:latin typeface="Times New Roman"/>
                <a:ea typeface="华文细黑"/>
                <a:cs typeface="Times New Roman"/>
              </a:rPr>
              <a:t>中</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r>
              <a:rPr lang="zh-CN" altLang="en-US" sz="2800" kern="100" dirty="0" smtClean="0">
                <a:latin typeface="Times New Roman"/>
                <a:ea typeface="华文细黑"/>
                <a:cs typeface="Times New Roman"/>
              </a:rPr>
              <a:t>浓度小</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吸收不完全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486694" y="4365898"/>
            <a:ext cx="9531777" cy="584775"/>
          </a:xfrm>
          <a:prstGeom prst="rect">
            <a:avLst/>
          </a:prstGeom>
        </p:spPr>
        <p:txBody>
          <a:bodyPr wrap="none">
            <a:spAutoFit/>
          </a:bodyPr>
          <a:lstStyle/>
          <a:p>
            <a:r>
              <a:rPr lang="zh-CN" altLang="en-US" sz="3200" b="1" kern="100" dirty="0" smtClean="0">
                <a:solidFill>
                  <a:srgbClr val="0000FF"/>
                </a:solidFill>
                <a:latin typeface="Times New Roman"/>
                <a:ea typeface="华文细黑"/>
                <a:cs typeface="Times New Roman"/>
              </a:rPr>
              <a:t>“可直接从分液漏斗中注入</a:t>
            </a:r>
            <a:r>
              <a:rPr lang="en-US" altLang="zh-CN" sz="3200" b="1" kern="100" dirty="0" err="1" smtClean="0">
                <a:solidFill>
                  <a:srgbClr val="0000FF"/>
                </a:solidFill>
                <a:latin typeface="Times New Roman"/>
                <a:ea typeface="华文细黑"/>
                <a:cs typeface="Times New Roman"/>
              </a:rPr>
              <a:t>NaOH</a:t>
            </a:r>
            <a:r>
              <a:rPr lang="zh-CN" altLang="en-US" sz="3200" b="1" kern="100" dirty="0" smtClean="0">
                <a:solidFill>
                  <a:srgbClr val="0000FF"/>
                </a:solidFill>
                <a:latin typeface="Times New Roman"/>
                <a:ea typeface="华文细黑"/>
                <a:cs typeface="Times New Roman"/>
              </a:rPr>
              <a:t>溶液，充分振荡”</a:t>
            </a:r>
            <a:endParaRPr lang="zh-CN" altLang="en-US" sz="3200" dirty="0">
              <a:solidFill>
                <a:srgbClr val="0000FF"/>
              </a:solidFill>
            </a:endParaRPr>
          </a:p>
        </p:txBody>
      </p:sp>
    </p:spTree>
    <p:extLst>
      <p:ext uri="{BB962C8B-B14F-4D97-AF65-F5344CB8AC3E}">
        <p14:creationId xmlns:p14="http://schemas.microsoft.com/office/powerpoint/2010/main" val="154314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75627"/>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下图是用</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与浓盐酸反应制取适量氯气的简易装置。</a:t>
            </a:r>
            <a:endParaRPr lang="zh-CN" altLang="zh-CN" sz="1050" kern="100" dirty="0">
              <a:effectLst/>
              <a:latin typeface="宋体"/>
              <a:cs typeface="Courier New"/>
            </a:endParaRPr>
          </a:p>
        </p:txBody>
      </p:sp>
      <p:pic>
        <p:nvPicPr>
          <p:cNvPr id="69634" name="Picture 2" descr="HX1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822" y="1439723"/>
            <a:ext cx="5171664" cy="24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762" y="4176027"/>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的作用分别是</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smtClean="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559206" y="4266749"/>
            <a:ext cx="341632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向上排空气收集氯气</a:t>
            </a:r>
            <a:endParaRPr lang="zh-CN" altLang="en-US" sz="2800" b="1" dirty="0">
              <a:solidFill>
                <a:srgbClr val="FF0000"/>
              </a:solidFill>
            </a:endParaRPr>
          </a:p>
        </p:txBody>
      </p:sp>
      <p:sp>
        <p:nvSpPr>
          <p:cNvPr id="6" name="矩形 5"/>
          <p:cNvSpPr/>
          <p:nvPr/>
        </p:nvSpPr>
        <p:spPr>
          <a:xfrm>
            <a:off x="844371" y="4895657"/>
            <a:ext cx="6428363"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安全瓶作用，防止</a:t>
            </a:r>
            <a:r>
              <a:rPr lang="en-US" altLang="zh-CN" sz="2800" b="1" kern="100" dirty="0">
                <a:solidFill>
                  <a:srgbClr val="FF0000"/>
                </a:solidFill>
                <a:latin typeface="Times New Roman"/>
                <a:ea typeface="华文细黑"/>
              </a:rPr>
              <a:t>D</a:t>
            </a:r>
            <a:r>
              <a:rPr lang="zh-CN" altLang="zh-CN" sz="2800" b="1" kern="100" dirty="0">
                <a:solidFill>
                  <a:srgbClr val="FF0000"/>
                </a:solidFill>
                <a:latin typeface="Times New Roman"/>
                <a:ea typeface="华文细黑"/>
                <a:cs typeface="Times New Roman"/>
              </a:rPr>
              <a:t>中的液体倒吸入</a:t>
            </a:r>
            <a:r>
              <a:rPr lang="en-US" altLang="zh-CN" sz="2800" b="1" kern="100" dirty="0">
                <a:solidFill>
                  <a:srgbClr val="FF0000"/>
                </a:solidFill>
                <a:latin typeface="Times New Roman"/>
                <a:ea typeface="华文细黑"/>
              </a:rPr>
              <a:t>B</a:t>
            </a:r>
            <a:r>
              <a:rPr lang="zh-CN" altLang="zh-CN" sz="2800" b="1" kern="100" dirty="0">
                <a:solidFill>
                  <a:srgbClr val="FF0000"/>
                </a:solidFill>
                <a:latin typeface="Times New Roman"/>
                <a:ea typeface="华文细黑"/>
                <a:cs typeface="Times New Roman"/>
              </a:rPr>
              <a:t>中</a:t>
            </a:r>
            <a:endParaRPr lang="zh-CN" altLang="en-US" sz="2800" b="1" dirty="0">
              <a:solidFill>
                <a:srgbClr val="FF0000"/>
              </a:solidFill>
            </a:endParaRPr>
          </a:p>
        </p:txBody>
      </p:sp>
      <p:sp>
        <p:nvSpPr>
          <p:cNvPr id="9" name="矩形 8"/>
          <p:cNvSpPr/>
          <p:nvPr/>
        </p:nvSpPr>
        <p:spPr>
          <a:xfrm>
            <a:off x="862960" y="5567085"/>
            <a:ext cx="7007046"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吸收尾气，防止氯气扩散到空气中污染环境</a:t>
            </a:r>
            <a:endParaRPr lang="zh-CN" altLang="en-US" sz="2800" b="1">
              <a:solidFill>
                <a:srgbClr val="FF0000"/>
              </a:solidFill>
            </a:endParaRPr>
          </a:p>
        </p:txBody>
      </p:sp>
      <p:sp>
        <p:nvSpPr>
          <p:cNvPr id="10"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bwMode="auto">
          <a:xfrm>
            <a:off x="3070870" y="2827577"/>
            <a:ext cx="1223605" cy="1178281"/>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338361" y="2267555"/>
            <a:ext cx="2804517" cy="1306255"/>
          </a:xfrm>
          <a:prstGeom prst="rect">
            <a:avLst/>
          </a:prstGeom>
        </p:spPr>
        <p:txBody>
          <a:bodyPr wrap="square">
            <a:spAutoFit/>
          </a:bodyPr>
          <a:lstStyle/>
          <a:p>
            <a:pPr algn="ctr">
              <a:lnSpc>
                <a:spcPct val="150000"/>
              </a:lnSpc>
            </a:pPr>
            <a:r>
              <a:rPr lang="zh-CN" altLang="en-US" sz="2800" b="1" kern="100" dirty="0" smtClean="0">
                <a:solidFill>
                  <a:srgbClr val="FF0000"/>
                </a:solidFill>
                <a:latin typeface="Times New Roman"/>
                <a:ea typeface="华文细黑"/>
                <a:cs typeface="Times New Roman"/>
              </a:rPr>
              <a:t>实验室免加热法制备</a:t>
            </a:r>
            <a:r>
              <a:rPr lang="zh-CN" altLang="zh-CN" sz="2800" b="1" kern="100" dirty="0" smtClean="0">
                <a:solidFill>
                  <a:srgbClr val="FF0000"/>
                </a:solidFill>
                <a:latin typeface="Times New Roman"/>
                <a:ea typeface="华文细黑"/>
                <a:cs typeface="Times New Roman"/>
              </a:rPr>
              <a:t>氯气</a:t>
            </a:r>
            <a:endParaRPr lang="zh-CN" altLang="en-US" sz="2800" b="1" dirty="0">
              <a:solidFill>
                <a:srgbClr val="FF0000"/>
              </a:solidFill>
            </a:endParaRPr>
          </a:p>
        </p:txBody>
      </p:sp>
      <p:cxnSp>
        <p:nvCxnSpPr>
          <p:cNvPr id="7" name="直接连接符 6"/>
          <p:cNvCxnSpPr/>
          <p:nvPr/>
        </p:nvCxnSpPr>
        <p:spPr>
          <a:xfrm>
            <a:off x="2307248" y="1265555"/>
            <a:ext cx="25922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5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2"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00"/>
          <a:stretch/>
        </p:blipFill>
        <p:spPr bwMode="auto">
          <a:xfrm>
            <a:off x="190550" y="3795192"/>
            <a:ext cx="3744416" cy="306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72706"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5432"/>
          <a:stretch/>
        </p:blipFill>
        <p:spPr bwMode="auto">
          <a:xfrm>
            <a:off x="306635" y="1269554"/>
            <a:ext cx="3124275" cy="286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534067" y="1269554"/>
            <a:ext cx="8537803"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图中：如果</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过量，浓盐酸就可全部被消耗</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浓盐酸变稀</a:t>
            </a:r>
            <a:r>
              <a:rPr lang="zh-CN" altLang="zh-CN" sz="2800" b="1" kern="100" dirty="0" smtClean="0">
                <a:solidFill>
                  <a:srgbClr val="FF0000"/>
                </a:solidFill>
                <a:latin typeface="Times New Roman"/>
                <a:ea typeface="华文细黑"/>
                <a:cs typeface="Times New Roman"/>
              </a:rPr>
              <a:t>盐酸</a:t>
            </a:r>
            <a:r>
              <a:rPr lang="zh-CN" altLang="en-US" sz="2800" b="1" kern="100" dirty="0" smtClean="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rPr>
              <a:t>MnO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不</a:t>
            </a:r>
            <a:r>
              <a:rPr lang="zh-CN" altLang="zh-CN" sz="2800" b="1" kern="100" dirty="0" smtClean="0">
                <a:solidFill>
                  <a:srgbClr val="FF0000"/>
                </a:solidFill>
                <a:latin typeface="Times New Roman"/>
                <a:ea typeface="华文细黑"/>
                <a:cs typeface="Times New Roman"/>
              </a:rPr>
              <a:t>反应</a:t>
            </a:r>
            <a:endParaRPr lang="en-US" altLang="zh-CN" sz="2800" b="1" kern="100" dirty="0" smtClean="0">
              <a:solidFill>
                <a:srgbClr val="FF0000"/>
              </a:solidFill>
              <a:latin typeface="Times New Roman"/>
              <a:ea typeface="华文细黑"/>
              <a:cs typeface="Times New Roman"/>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endParaRPr lang="en-US" altLang="zh-CN" sz="2800" kern="100" dirty="0">
              <a:latin typeface="Times New Roman"/>
              <a:ea typeface="华文细黑"/>
              <a:cs typeface="Courier New"/>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r>
              <a:rPr lang="en-US" altLang="zh-CN" sz="2800" kern="100" dirty="0" err="1" smtClean="0">
                <a:latin typeface="Times New Roman"/>
                <a:ea typeface="华文细黑"/>
                <a:cs typeface="Courier New"/>
              </a:rPr>
              <a:t>B.</a:t>
            </a:r>
            <a:r>
              <a:rPr lang="en-US" altLang="zh-CN" sz="2800" kern="100" dirty="0" err="1" smtClean="0">
                <a:latin typeface="宋体"/>
                <a:ea typeface="华文细黑"/>
                <a:cs typeface="Times New Roman"/>
              </a:rPr>
              <a:t>Ⅱ</a:t>
            </a:r>
            <a:r>
              <a:rPr lang="zh-CN" altLang="zh-CN" sz="2800" kern="100" dirty="0">
                <a:latin typeface="Times New Roman"/>
                <a:ea typeface="华文细黑"/>
                <a:cs typeface="Times New Roman"/>
              </a:rPr>
              <a:t>图中：量筒中发生了加成反应</a:t>
            </a:r>
            <a:endParaRPr lang="zh-CN" altLang="zh-CN" sz="2800" kern="100" dirty="0">
              <a:latin typeface="宋体"/>
              <a:cs typeface="Courier New"/>
            </a:endParaRPr>
          </a:p>
          <a:p>
            <a:pPr algn="just">
              <a:lnSpc>
                <a:spcPct val="140000"/>
              </a:lnSpc>
            </a:pPr>
            <a:r>
              <a:rPr lang="zh-CN" altLang="en-US" sz="2800" b="1" kern="100" dirty="0" smtClean="0">
                <a:solidFill>
                  <a:srgbClr val="FF0000"/>
                </a:solidFill>
                <a:latin typeface="Times New Roman"/>
                <a:ea typeface="华文细黑"/>
                <a:cs typeface="Times New Roman"/>
              </a:rPr>
              <a:t>                 甲烷与</a:t>
            </a: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发生的是取代</a:t>
            </a:r>
            <a:r>
              <a:rPr lang="zh-CN" altLang="zh-CN" sz="2800" b="1" kern="100" dirty="0" smtClean="0">
                <a:solidFill>
                  <a:srgbClr val="FF0000"/>
                </a:solidFill>
                <a:latin typeface="Times New Roman"/>
                <a:ea typeface="华文细黑"/>
                <a:cs typeface="Times New Roman"/>
              </a:rPr>
              <a:t>反应</a:t>
            </a:r>
            <a:endParaRPr lang="en-US" altLang="zh-CN" sz="2800" b="1" kern="100" dirty="0">
              <a:solidFill>
                <a:srgbClr val="FF0000"/>
              </a:solidFill>
              <a:latin typeface="Times New Roman"/>
              <a:ea typeface="华文细黑"/>
              <a:cs typeface="Times New Roman"/>
            </a:endParaRPr>
          </a:p>
        </p:txBody>
      </p:sp>
      <p:sp>
        <p:nvSpPr>
          <p:cNvPr id="13" name="矩形 12"/>
          <p:cNvSpPr/>
          <p:nvPr/>
        </p:nvSpPr>
        <p:spPr>
          <a:xfrm>
            <a:off x="11475232" y="198092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4" name="矩形 13"/>
          <p:cNvSpPr/>
          <p:nvPr/>
        </p:nvSpPr>
        <p:spPr>
          <a:xfrm>
            <a:off x="8857544" y="496736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4923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linds(horizontal)">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blinds(horizontal)">
                                      <p:cBhvr>
                                        <p:cTn id="17" dur="500"/>
                                        <p:tgtEl>
                                          <p:spTgt spid="1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7510" r="62948"/>
          <a:stretch/>
        </p:blipFill>
        <p:spPr>
          <a:xfrm>
            <a:off x="910630" y="1288530"/>
            <a:ext cx="1851231" cy="2592288"/>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35735"/>
          <a:stretch/>
        </p:blipFill>
        <p:spPr>
          <a:xfrm>
            <a:off x="65232" y="4149874"/>
            <a:ext cx="4027140" cy="2592288"/>
          </a:xfrm>
          <a:prstGeom prst="rect">
            <a:avLst/>
          </a:prstGeom>
        </p:spPr>
      </p:pic>
      <p:sp>
        <p:nvSpPr>
          <p:cNvPr id="7" name="矩形 6"/>
          <p:cNvSpPr/>
          <p:nvPr/>
        </p:nvSpPr>
        <p:spPr>
          <a:xfrm>
            <a:off x="4029927" y="1433099"/>
            <a:ext cx="8113951"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err="1" smtClean="0">
                <a:latin typeface="Times New Roman"/>
                <a:ea typeface="华文细黑"/>
                <a:cs typeface="Courier New"/>
              </a:rPr>
              <a:t>C.</a:t>
            </a:r>
            <a:r>
              <a:rPr lang="en-US" altLang="zh-CN" sz="2800" kern="100" dirty="0" err="1" smtClean="0">
                <a:latin typeface="宋体"/>
                <a:ea typeface="华文细黑"/>
                <a:cs typeface="Times New Roman"/>
              </a:rPr>
              <a:t>Ⅲ</a:t>
            </a:r>
            <a:r>
              <a:rPr lang="zh-CN" altLang="zh-CN" sz="2800" kern="100" dirty="0">
                <a:latin typeface="Times New Roman"/>
                <a:ea typeface="华文细黑"/>
                <a:cs typeface="Times New Roman"/>
              </a:rPr>
              <a:t>图中：发生的反应不是燃烧</a:t>
            </a:r>
            <a:r>
              <a:rPr lang="zh-CN" altLang="zh-CN" sz="2800" kern="100" dirty="0" smtClean="0">
                <a:latin typeface="Times New Roman"/>
                <a:ea typeface="华文细黑"/>
                <a:cs typeface="Times New Roman"/>
              </a:rPr>
              <a:t>反应</a:t>
            </a:r>
            <a:endParaRPr lang="en-US" altLang="zh-CN" sz="2800" kern="100" dirty="0">
              <a:latin typeface="宋体"/>
              <a:cs typeface="Courier New"/>
            </a:endParaRPr>
          </a:p>
          <a:p>
            <a:pPr algn="just">
              <a:lnSpc>
                <a:spcPct val="140000"/>
              </a:lnSpc>
              <a:spcAft>
                <a:spcPts val="0"/>
              </a:spcAft>
            </a:pPr>
            <a:r>
              <a:rPr lang="en-US" altLang="zh-CN" sz="2800" b="1" kern="100" dirty="0" smtClean="0">
                <a:solidFill>
                  <a:srgbClr val="FF0000"/>
                </a:solidFill>
                <a:latin typeface="Times New Roman"/>
                <a:ea typeface="华文细黑"/>
              </a:rPr>
              <a:t>Cu</a:t>
            </a:r>
            <a:r>
              <a:rPr lang="zh-CN" altLang="zh-CN" sz="2800" b="1" kern="100" dirty="0">
                <a:solidFill>
                  <a:srgbClr val="FF0000"/>
                </a:solidFill>
                <a:latin typeface="Times New Roman"/>
                <a:ea typeface="华文细黑"/>
                <a:cs typeface="Times New Roman"/>
              </a:rPr>
              <a:t>在</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中发生了燃烧</a:t>
            </a:r>
            <a:r>
              <a:rPr lang="zh-CN" altLang="zh-CN" sz="2800" b="1" kern="100" dirty="0" smtClean="0">
                <a:solidFill>
                  <a:srgbClr val="FF0000"/>
                </a:solidFill>
                <a:latin typeface="Times New Roman"/>
                <a:ea typeface="华文细黑"/>
                <a:cs typeface="Times New Roman"/>
              </a:rPr>
              <a:t>反应</a:t>
            </a:r>
            <a:r>
              <a:rPr lang="zh-CN" altLang="en-US" sz="2800" b="1" kern="100" dirty="0" smtClean="0">
                <a:solidFill>
                  <a:srgbClr val="FF0000"/>
                </a:solidFill>
                <a:latin typeface="Times New Roman"/>
                <a:ea typeface="华文细黑"/>
                <a:cs typeface="Times New Roman"/>
              </a:rPr>
              <a:t>（发光发热、氧化还原）</a:t>
            </a:r>
            <a:endParaRPr lang="en-US" altLang="zh-CN" sz="2800" b="1" kern="100" dirty="0" smtClean="0">
              <a:solidFill>
                <a:srgbClr val="FF0000"/>
              </a:solidFill>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r>
              <a:rPr lang="en-US" altLang="zh-CN" sz="2800" kern="100" dirty="0" err="1" smtClean="0">
                <a:latin typeface="Times New Roman"/>
                <a:ea typeface="华文细黑"/>
                <a:cs typeface="Courier New"/>
              </a:rPr>
              <a:t>D.</a:t>
            </a:r>
            <a:r>
              <a:rPr lang="en-US" altLang="zh-CN" sz="2800" kern="100" dirty="0" err="1" smtClean="0">
                <a:latin typeface="宋体"/>
                <a:ea typeface="华文细黑"/>
                <a:cs typeface="Times New Roman"/>
              </a:rPr>
              <a:t>Ⅳ</a:t>
            </a:r>
            <a:r>
              <a:rPr lang="zh-CN" altLang="zh-CN" sz="2800" kern="100" dirty="0">
                <a:latin typeface="Times New Roman"/>
                <a:ea typeface="华文细黑"/>
                <a:cs typeface="Times New Roman"/>
              </a:rPr>
              <a:t>图中：湿润的有色布条能褪色，将硫酸</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br>
              <a:rPr lang="en-US" altLang="zh-CN" sz="2800" kern="100" dirty="0" smtClean="0">
                <a:latin typeface="Times New Roman"/>
                <a:ea typeface="华文细黑"/>
                <a:cs typeface="Times New Roman"/>
              </a:rPr>
            </a:b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滴</a:t>
            </a:r>
            <a:r>
              <a:rPr lang="zh-CN" altLang="zh-CN" sz="2800" kern="100" dirty="0">
                <a:latin typeface="Times New Roman"/>
                <a:ea typeface="华文细黑"/>
                <a:cs typeface="Times New Roman"/>
              </a:rPr>
              <a:t>入烧杯中，至</a:t>
            </a:r>
            <a:r>
              <a:rPr lang="zh-CN" altLang="zh-CN" sz="2800" kern="100" dirty="0" smtClean="0">
                <a:latin typeface="Times New Roman"/>
                <a:ea typeface="华文细黑"/>
                <a:cs typeface="Times New Roman"/>
              </a:rPr>
              <a:t>溶液酸性</a:t>
            </a:r>
            <a:r>
              <a:rPr lang="zh-CN" altLang="zh-CN" sz="2800" kern="100" dirty="0">
                <a:latin typeface="Times New Roman"/>
                <a:ea typeface="华文细黑"/>
                <a:cs typeface="Times New Roman"/>
              </a:rPr>
              <a:t>，结果有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a:t>
            </a:r>
            <a:r>
              <a:rPr lang="zh-CN" altLang="zh-CN" sz="2800" kern="100" dirty="0" smtClean="0">
                <a:latin typeface="Times New Roman"/>
                <a:ea typeface="华文细黑"/>
                <a:cs typeface="Times New Roman"/>
              </a:rPr>
              <a:t>成</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ClO</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在酸性条件下有</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生成</a:t>
            </a:r>
            <a:endParaRPr lang="zh-CN" altLang="zh-CN" sz="1050" b="1" kern="100" dirty="0">
              <a:solidFill>
                <a:srgbClr val="FF0000"/>
              </a:solidFill>
              <a:latin typeface="宋体"/>
              <a:cs typeface="Courier New"/>
            </a:endParaRPr>
          </a:p>
        </p:txBody>
      </p:sp>
      <p:sp>
        <p:nvSpPr>
          <p:cNvPr id="9" name="矩形 8"/>
          <p:cNvSpPr/>
          <p:nvPr/>
        </p:nvSpPr>
        <p:spPr>
          <a:xfrm>
            <a:off x="9747040" y="21249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0" name="矩形 9"/>
          <p:cNvSpPr/>
          <p:nvPr/>
        </p:nvSpPr>
        <p:spPr>
          <a:xfrm>
            <a:off x="11029012" y="5085978"/>
            <a:ext cx="466794" cy="707886"/>
          </a:xfrm>
          <a:prstGeom prst="rect">
            <a:avLst/>
          </a:prstGeom>
        </p:spPr>
        <p:txBody>
          <a:bodyPr wrap="none">
            <a:spAutoFit/>
          </a:bodyPr>
          <a:lstStyle/>
          <a:p>
            <a:r>
              <a:rPr lang="zh-CN" altLang="en-US" sz="4000" dirty="0">
                <a:solidFill>
                  <a:srgbClr val="FF0000"/>
                </a:solidFill>
              </a:rPr>
              <a:t>√</a:t>
            </a:r>
          </a:p>
        </p:txBody>
      </p:sp>
      <p:sp>
        <p:nvSpPr>
          <p:cNvPr id="3" name="矩形 2"/>
          <p:cNvSpPr/>
          <p:nvPr/>
        </p:nvSpPr>
        <p:spPr>
          <a:xfrm>
            <a:off x="2511306" y="5734050"/>
            <a:ext cx="1351652" cy="954107"/>
          </a:xfrm>
          <a:prstGeom prst="rect">
            <a:avLst/>
          </a:prstGeom>
        </p:spPr>
        <p:txBody>
          <a:bodyPr wrap="none">
            <a:spAutoFit/>
          </a:bodyPr>
          <a:lstStyle/>
          <a:p>
            <a:pPr algn="ctr"/>
            <a:r>
              <a:rPr lang="en-US" altLang="zh-CN" sz="2800" b="1" kern="100" dirty="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a:t>
            </a:r>
            <a:r>
              <a:rPr lang="en-US" altLang="zh-CN" sz="2800" b="1" kern="100" dirty="0" smtClean="0">
                <a:solidFill>
                  <a:srgbClr val="FF0000"/>
                </a:solidFill>
                <a:latin typeface="Times New Roman"/>
                <a:ea typeface="华文细黑"/>
                <a:cs typeface="Courier New"/>
              </a:rPr>
              <a:t> </a:t>
            </a:r>
          </a:p>
          <a:p>
            <a:pPr algn="ctr"/>
            <a:r>
              <a:rPr lang="zh-CN" altLang="en-US"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NaClO</a:t>
            </a:r>
            <a:endParaRPr lang="zh-CN" altLang="en-US" sz="2800" dirty="0"/>
          </a:p>
        </p:txBody>
      </p:sp>
      <p:sp>
        <p:nvSpPr>
          <p:cNvPr id="4" name="椭圆 3"/>
          <p:cNvSpPr/>
          <p:nvPr/>
        </p:nvSpPr>
        <p:spPr bwMode="auto">
          <a:xfrm>
            <a:off x="694606" y="2124939"/>
            <a:ext cx="1728192" cy="1448871"/>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29618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down)">
                                      <p:cBhvr>
                                        <p:cTn id="22" dur="500"/>
                                        <p:tgtEl>
                                          <p:spTgt spid="3">
                                            <p:txEl>
                                              <p:pRg st="0" end="0"/>
                                            </p:txEl>
                                          </p:spTgt>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down)">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wipe(left)">
                                      <p:cBhvr>
                                        <p:cTn id="31" dur="1000"/>
                                        <p:tgtEl>
                                          <p:spTgt spid="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6566" y="693490"/>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下图所示是验证氯气性质的微型实验，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是浸有相关溶液的滤纸。向</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晶体滴加一滴浓盐酸后，立即用另一培养皿扣在上面。</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effectLst/>
              <a:latin typeface="宋体"/>
              <a:cs typeface="Courier New"/>
            </a:endParaRPr>
          </a:p>
        </p:txBody>
      </p:sp>
      <p:pic>
        <p:nvPicPr>
          <p:cNvPr id="73730"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8" y="2837192"/>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566" y="4902434"/>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对实验现象的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解释或结论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40512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606249466"/>
              </p:ext>
            </p:extLst>
          </p:nvPr>
        </p:nvGraphicFramePr>
        <p:xfrm>
          <a:off x="46534" y="2205658"/>
          <a:ext cx="9758546" cy="4348174"/>
        </p:xfrm>
        <a:graphic>
          <a:graphicData uri="http://schemas.openxmlformats.org/drawingml/2006/table">
            <a:tbl>
              <a:tblPr/>
              <a:tblGrid>
                <a:gridCol w="1362223"/>
                <a:gridCol w="3787793"/>
                <a:gridCol w="4608530"/>
              </a:tblGrid>
              <a:tr h="72008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实验现象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解释或结论</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6104">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a:t>
                      </a:r>
                      <a:r>
                        <a:rPr lang="zh-CN" sz="2800" kern="100">
                          <a:effectLst/>
                          <a:latin typeface="Times New Roman"/>
                          <a:ea typeface="华文细黑"/>
                          <a:cs typeface="Times New Roman"/>
                        </a:rPr>
                        <a:t>处变蓝，</a:t>
                      </a:r>
                      <a:r>
                        <a:rPr lang="en-US" sz="2800" kern="100">
                          <a:effectLst/>
                          <a:latin typeface="Times New Roman"/>
                          <a:ea typeface="华文细黑"/>
                          <a:cs typeface="Courier New"/>
                        </a:rPr>
                        <a:t>b</a:t>
                      </a:r>
                      <a:r>
                        <a:rPr lang="zh-CN" sz="2800" kern="100">
                          <a:effectLst/>
                          <a:latin typeface="Times New Roman"/>
                          <a:ea typeface="华文细黑"/>
                          <a:cs typeface="Times New Roman"/>
                        </a:rPr>
                        <a:t>处变红棕色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zh-CN" sz="2800" kern="100">
                          <a:effectLst/>
                          <a:latin typeface="Times New Roman"/>
                          <a:ea typeface="华文细黑"/>
                          <a:cs typeface="Times New Roman"/>
                        </a:rPr>
                        <a:t>处先变红，后褪色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氯气与水生成了酸性物质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r>
                        <a:rPr lang="zh-CN" sz="2800" kern="100">
                          <a:effectLst/>
                          <a:latin typeface="Times New Roman"/>
                          <a:ea typeface="华文细黑"/>
                          <a:cs typeface="Times New Roman"/>
                        </a:rPr>
                        <a:t>处立即褪色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氯气与水生成了漂白性物质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e</a:t>
                      </a:r>
                      <a:r>
                        <a:rPr lang="zh-CN" sz="2800" kern="100" dirty="0">
                          <a:effectLst/>
                          <a:latin typeface="Times New Roman"/>
                          <a:ea typeface="华文细黑"/>
                          <a:cs typeface="Times New Roman"/>
                        </a:rPr>
                        <a:t>处变血红色</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还原性：</a:t>
                      </a:r>
                      <a:r>
                        <a:rPr lang="en-US" sz="2800" kern="100" dirty="0">
                          <a:effectLst/>
                          <a:latin typeface="Times New Roman"/>
                          <a:ea typeface="华文细黑"/>
                          <a:cs typeface="Courier New"/>
                        </a:rPr>
                        <a:t>Fe</a:t>
                      </a:r>
                      <a:r>
                        <a:rPr lang="en-US" sz="2800" kern="100" baseline="30000" dirty="0">
                          <a:effectLst/>
                          <a:latin typeface="Times New Roman"/>
                          <a:ea typeface="华文细黑"/>
                          <a:cs typeface="Courier New"/>
                        </a:rPr>
                        <a:t>2</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&gt;Cl</a:t>
                      </a:r>
                      <a:r>
                        <a:rPr lang="zh-CN" sz="2800" kern="100" baseline="30000" dirty="0">
                          <a:effectLst/>
                          <a:latin typeface="Times New Roman"/>
                          <a:ea typeface="华文细黑"/>
                          <a:cs typeface="Times New Roman"/>
                        </a:rPr>
                        <a:t>－</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1"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34" y="45418"/>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395662" y="2863032"/>
            <a:ext cx="2690160"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&gt;Br</a:t>
            </a:r>
            <a:r>
              <a:rPr lang="en-US" altLang="zh-CN" sz="2800" b="1" kern="100" baseline="-25000" dirty="0" smtClean="0">
                <a:solidFill>
                  <a:srgbClr val="FF0000"/>
                </a:solidFill>
                <a:latin typeface="Times New Roman"/>
                <a:ea typeface="华文细黑"/>
                <a:cs typeface="Courier New"/>
              </a:rPr>
              <a:t>2</a:t>
            </a:r>
            <a:r>
              <a:rPr lang="zh-CN" altLang="en-US"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9253215" y="3328758"/>
            <a:ext cx="296267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不能</a:t>
            </a:r>
            <a:r>
              <a:rPr lang="zh-CN" altLang="zh-CN" sz="2800" b="1" kern="100" dirty="0" smtClean="0">
                <a:solidFill>
                  <a:srgbClr val="FF0000"/>
                </a:solidFill>
                <a:latin typeface="Times New Roman"/>
                <a:ea typeface="华文细黑"/>
                <a:cs typeface="Times New Roman"/>
              </a:rPr>
              <a:t>说明：</a:t>
            </a:r>
            <a:r>
              <a:rPr lang="en-US" altLang="zh-CN" sz="2800" b="1" kern="100" dirty="0" smtClean="0">
                <a:solidFill>
                  <a:srgbClr val="FF0000"/>
                </a:solidFill>
                <a:latin typeface="Times New Roman"/>
                <a:ea typeface="华文细黑"/>
                <a:cs typeface="Courier New"/>
              </a:rPr>
              <a:t>Br</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12" name="矩形 11"/>
          <p:cNvSpPr/>
          <p:nvPr/>
        </p:nvSpPr>
        <p:spPr>
          <a:xfrm>
            <a:off x="9488683" y="4101682"/>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以及</a:t>
            </a:r>
            <a:r>
              <a:rPr lang="zh-CN" altLang="zh-CN" sz="2800" b="1" kern="100" dirty="0" smtClean="0">
                <a:solidFill>
                  <a:srgbClr val="FF0000"/>
                </a:solidFill>
                <a:latin typeface="Times New Roman"/>
                <a:ea typeface="华文细黑"/>
                <a:cs typeface="Times New Roman"/>
              </a:rPr>
              <a:t>漂白</a:t>
            </a:r>
            <a:r>
              <a:rPr lang="zh-CN" altLang="zh-CN" sz="2800" b="1" kern="100" dirty="0">
                <a:solidFill>
                  <a:srgbClr val="FF0000"/>
                </a:solidFill>
                <a:latin typeface="Times New Roman"/>
                <a:ea typeface="华文细黑"/>
                <a:cs typeface="Times New Roman"/>
              </a:rPr>
              <a:t>性物质</a:t>
            </a:r>
            <a:endParaRPr lang="zh-CN" altLang="en-US" sz="2800" b="1" dirty="0">
              <a:solidFill>
                <a:srgbClr val="FF0000"/>
              </a:solidFill>
            </a:endParaRPr>
          </a:p>
        </p:txBody>
      </p:sp>
      <p:sp>
        <p:nvSpPr>
          <p:cNvPr id="13" name="矩形 12"/>
          <p:cNvSpPr/>
          <p:nvPr/>
        </p:nvSpPr>
        <p:spPr>
          <a:xfrm>
            <a:off x="9522562" y="49704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也有可能是酸性</a:t>
            </a:r>
            <a:endParaRPr lang="zh-CN" altLang="en-US" sz="2800" b="1" dirty="0">
              <a:solidFill>
                <a:srgbClr val="FF0000"/>
              </a:solidFill>
            </a:endParaRPr>
          </a:p>
        </p:txBody>
      </p:sp>
      <p:sp>
        <p:nvSpPr>
          <p:cNvPr id="14" name="矩形 13"/>
          <p:cNvSpPr/>
          <p:nvPr/>
        </p:nvSpPr>
        <p:spPr>
          <a:xfrm>
            <a:off x="9263558" y="5878066"/>
            <a:ext cx="29402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氧化性</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&gt;Fe</a:t>
            </a:r>
            <a:r>
              <a:rPr lang="en-US" altLang="zh-CN" sz="2800" b="1" kern="100" baseline="30000" dirty="0" smtClean="0">
                <a:solidFill>
                  <a:srgbClr val="FF0000"/>
                </a:solidFill>
                <a:latin typeface="Times New Roman"/>
                <a:ea typeface="华文细黑"/>
                <a:cs typeface="Courier New"/>
              </a:rPr>
              <a:t>3+</a:t>
            </a:r>
            <a:endParaRPr lang="zh-CN" altLang="en-US" sz="2800" b="1" baseline="30000" dirty="0">
              <a:solidFill>
                <a:srgbClr val="FF0000"/>
              </a:solidFill>
            </a:endParaRPr>
          </a:p>
        </p:txBody>
      </p:sp>
      <p:sp>
        <p:nvSpPr>
          <p:cNvPr id="6" name="椭圆 5"/>
          <p:cNvSpPr/>
          <p:nvPr/>
        </p:nvSpPr>
        <p:spPr bwMode="auto">
          <a:xfrm>
            <a:off x="6815286" y="1197546"/>
            <a:ext cx="3744416" cy="648072"/>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8759502" y="5950074"/>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21191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2" grpId="0"/>
      <p:bldP spid="13" grpId="0"/>
      <p:bldP spid="14" grpId="0"/>
      <p:bldP spid="6" grpId="0" animBg="1"/>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6304" y="2501722"/>
            <a:ext cx="11007534" cy="1072088"/>
          </a:xfrm>
          <a:prstGeom prst="rect">
            <a:avLst/>
          </a:prstGeom>
        </p:spPr>
        <p:txBody>
          <a:bodyPr wrap="square">
            <a:spAutoFit/>
          </a:bodyPr>
          <a:lstStyle/>
          <a:p>
            <a:pPr>
              <a:lnSpc>
                <a:spcPct val="120000"/>
              </a:lnSpc>
              <a:defRPr/>
            </a:pPr>
            <a:r>
              <a:rPr lang="zh-CN" altLang="zh-CN" sz="5800" b="1" dirty="0">
                <a:solidFill>
                  <a:schemeClr val="bg1"/>
                </a:solidFill>
                <a:latin typeface="+mj-ea"/>
                <a:ea typeface="+mj-ea"/>
              </a:rPr>
              <a:t>考点</a:t>
            </a:r>
            <a:r>
              <a:rPr lang="zh-CN" altLang="zh-CN" sz="5800" b="1" dirty="0" smtClean="0">
                <a:solidFill>
                  <a:schemeClr val="bg1"/>
                </a:solidFill>
                <a:latin typeface="+mj-ea"/>
                <a:ea typeface="+mj-ea"/>
              </a:rPr>
              <a:t>三</a:t>
            </a:r>
            <a:r>
              <a:rPr lang="en-US" altLang="zh-CN" sz="5800" b="1" dirty="0" smtClean="0">
                <a:solidFill>
                  <a:schemeClr val="bg1"/>
                </a:solidFill>
                <a:latin typeface="+mj-ea"/>
                <a:ea typeface="+mj-ea"/>
              </a:rPr>
              <a:t>   </a:t>
            </a:r>
            <a:r>
              <a:rPr lang="zh-CN" altLang="zh-CN" sz="5800" b="1" dirty="0" smtClean="0">
                <a:solidFill>
                  <a:schemeClr val="bg1"/>
                </a:solidFill>
                <a:latin typeface="+mj-ea"/>
                <a:ea typeface="+mj-ea"/>
              </a:rPr>
              <a:t>卤素</a:t>
            </a:r>
            <a:r>
              <a:rPr lang="zh-CN" altLang="zh-CN" sz="5800" b="1" dirty="0">
                <a:solidFill>
                  <a:schemeClr val="bg1"/>
                </a:solidFill>
                <a:latin typeface="+mj-ea"/>
                <a:ea typeface="+mj-ea"/>
              </a:rPr>
              <a:t>的性质及</a:t>
            </a:r>
            <a:r>
              <a:rPr lang="en-US" altLang="zh-CN" sz="5800" b="1" kern="100" dirty="0">
                <a:solidFill>
                  <a:schemeClr val="bg1"/>
                </a:solidFill>
                <a:latin typeface="Times New Roman"/>
                <a:ea typeface="宋体"/>
              </a:rPr>
              <a:t>X</a:t>
            </a:r>
            <a:r>
              <a:rPr lang="zh-CN" altLang="zh-CN" sz="5800" b="1" kern="100" baseline="30000" dirty="0">
                <a:solidFill>
                  <a:schemeClr val="bg1"/>
                </a:solidFill>
                <a:latin typeface="Times New Roman"/>
                <a:ea typeface="宋体"/>
                <a:cs typeface="Times New Roman"/>
              </a:rPr>
              <a:t>－</a:t>
            </a:r>
            <a:r>
              <a:rPr lang="zh-CN" altLang="zh-CN" sz="5800" b="1" dirty="0">
                <a:solidFill>
                  <a:schemeClr val="bg1"/>
                </a:solidFill>
                <a:latin typeface="+mj-ea"/>
                <a:ea typeface="+mj-ea"/>
              </a:rPr>
              <a:t>的检验</a:t>
            </a:r>
            <a:endParaRPr lang="zh-CN" altLang="en-US" sz="5800" b="1" dirty="0">
              <a:solidFill>
                <a:schemeClr val="bg1"/>
              </a:solidFill>
              <a:latin typeface="+mj-ea"/>
              <a:ea typeface="+mj-ea"/>
            </a:endParaRPr>
          </a:p>
        </p:txBody>
      </p:sp>
    </p:spTree>
    <p:extLst>
      <p:ext uri="{BB962C8B-B14F-4D97-AF65-F5344CB8AC3E}">
        <p14:creationId xmlns:p14="http://schemas.microsoft.com/office/powerpoint/2010/main" val="16878763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686" y="54947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溴、碘单质物理性质比较</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872019361"/>
              </p:ext>
            </p:extLst>
          </p:nvPr>
        </p:nvGraphicFramePr>
        <p:xfrm>
          <a:off x="694606" y="1269554"/>
          <a:ext cx="9740464" cy="3840480"/>
        </p:xfrm>
        <a:graphic>
          <a:graphicData uri="http://schemas.openxmlformats.org/drawingml/2006/table">
            <a:tbl>
              <a:tblPr/>
              <a:tblGrid>
                <a:gridCol w="630418"/>
                <a:gridCol w="1981254"/>
                <a:gridCol w="3384376"/>
                <a:gridCol w="3744416"/>
              </a:tblGrid>
              <a:tr h="275873">
                <a:tc gridSpan="2">
                  <a:txBody>
                    <a:bodyPr/>
                    <a:lstStyle/>
                    <a:p>
                      <a:pPr algn="ctr">
                        <a:lnSpc>
                          <a:spcPct val="150000"/>
                        </a:lnSpc>
                        <a:spcAft>
                          <a:spcPts val="0"/>
                        </a:spcAft>
                      </a:pPr>
                      <a:r>
                        <a:rPr lang="zh-CN" sz="2800" kern="100" dirty="0">
                          <a:effectLst/>
                          <a:latin typeface="Times New Roman"/>
                          <a:ea typeface="华文细黑"/>
                          <a:cs typeface="Times New Roman"/>
                        </a:rPr>
                        <a:t>性质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137">
                <a:tc gridSpan="2">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b="1" kern="100" dirty="0" smtClean="0">
                          <a:solidFill>
                            <a:srgbClr val="FF0000"/>
                          </a:solidFill>
                          <a:effectLst/>
                          <a:latin typeface="Times New Roman"/>
                          <a:ea typeface="华文细黑"/>
                          <a:cs typeface="Times New Roman"/>
                        </a:rPr>
                        <a:t>红</a:t>
                      </a:r>
                      <a:r>
                        <a:rPr lang="zh-CN" sz="2800" b="1" kern="100" dirty="0">
                          <a:solidFill>
                            <a:srgbClr val="FF0000"/>
                          </a:solidFill>
                          <a:effectLst/>
                          <a:latin typeface="Times New Roman"/>
                          <a:ea typeface="华文细黑"/>
                          <a:cs typeface="Times New Roman"/>
                        </a:rPr>
                        <a:t>棕色</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b="1" kern="100" dirty="0">
                          <a:solidFill>
                            <a:srgbClr val="FF0000"/>
                          </a:solidFill>
                          <a:effectLst/>
                          <a:latin typeface="Times New Roman"/>
                          <a:ea typeface="华文细黑"/>
                          <a:cs typeface="Times New Roman"/>
                        </a:rPr>
                        <a:t>紫黑色</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873">
                <a:tc gridSpan="2">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dirty="0">
                          <a:effectLst/>
                          <a:latin typeface="Times New Roman"/>
                          <a:ea typeface="华文细黑"/>
                          <a:cs typeface="Times New Roman"/>
                        </a:rPr>
                        <a:t>液体</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rowSpan="2">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解</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v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有机溶剂中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8136772" y="2638708"/>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固体</a:t>
            </a:r>
            <a:endParaRPr lang="zh-CN" altLang="en-US" sz="2800" b="1" dirty="0">
              <a:solidFill>
                <a:srgbClr val="0000FF"/>
              </a:solidFill>
              <a:latin typeface="+mj-ea"/>
              <a:ea typeface="+mj-ea"/>
            </a:endParaRPr>
          </a:p>
        </p:txBody>
      </p:sp>
      <p:cxnSp>
        <p:nvCxnSpPr>
          <p:cNvPr id="6" name="直接连接符 5"/>
          <p:cNvCxnSpPr/>
          <p:nvPr/>
        </p:nvCxnSpPr>
        <p:spPr>
          <a:xfrm>
            <a:off x="8092099" y="3112974"/>
            <a:ext cx="902811"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3847496" y="4358090"/>
            <a:ext cx="2339102"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易</a:t>
            </a:r>
            <a:r>
              <a:rPr lang="zh-CN" altLang="zh-CN" sz="2800" b="1" kern="100" dirty="0" smtClean="0">
                <a:solidFill>
                  <a:srgbClr val="0000FF"/>
                </a:solidFill>
                <a:latin typeface="Times New Roman"/>
                <a:ea typeface="华文细黑"/>
                <a:cs typeface="Times New Roman"/>
              </a:rPr>
              <a:t>溶</a:t>
            </a:r>
            <a:r>
              <a:rPr lang="zh-CN" altLang="en-US" sz="2800" b="1" kern="100" dirty="0" smtClean="0">
                <a:solidFill>
                  <a:srgbClr val="0000FF"/>
                </a:solidFill>
                <a:latin typeface="Times New Roman"/>
                <a:ea typeface="华文细黑"/>
                <a:cs typeface="Times New Roman"/>
              </a:rPr>
              <a:t>，橙红色</a:t>
            </a:r>
            <a:endParaRPr lang="zh-CN" altLang="en-US" sz="2800" b="1"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7375888" y="4358090"/>
            <a:ext cx="2339102"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易</a:t>
            </a:r>
            <a:r>
              <a:rPr lang="zh-CN" altLang="zh-CN" sz="2800" b="1" kern="100" dirty="0" smtClean="0">
                <a:solidFill>
                  <a:srgbClr val="0000FF"/>
                </a:solidFill>
                <a:latin typeface="Times New Roman"/>
                <a:ea typeface="华文细黑"/>
                <a:cs typeface="Times New Roman"/>
              </a:rPr>
              <a:t>溶</a:t>
            </a:r>
            <a:r>
              <a:rPr lang="zh-CN" altLang="en-US" sz="2800" b="1" kern="100" dirty="0" smtClean="0">
                <a:solidFill>
                  <a:srgbClr val="0000FF"/>
                </a:solidFill>
                <a:latin typeface="Times New Roman"/>
                <a:ea typeface="华文细黑"/>
                <a:cs typeface="Times New Roman"/>
              </a:rPr>
              <a:t>，紫红色</a:t>
            </a:r>
            <a:endParaRPr lang="zh-CN" altLang="en-US" sz="2800" b="1" kern="100" dirty="0">
              <a:solidFill>
                <a:srgbClr val="0000FF"/>
              </a:solidFill>
              <a:latin typeface="Times New Roman"/>
              <a:ea typeface="华文细黑"/>
              <a:cs typeface="Times New Roman"/>
            </a:endParaRPr>
          </a:p>
        </p:txBody>
      </p:sp>
      <p:graphicFrame>
        <p:nvGraphicFramePr>
          <p:cNvPr id="14" name="表格 13"/>
          <p:cNvGraphicFramePr>
            <a:graphicFrameLocks noGrp="1"/>
          </p:cNvGraphicFramePr>
          <p:nvPr>
            <p:extLst>
              <p:ext uri="{D42A27DB-BD31-4B8C-83A1-F6EECF244321}">
                <p14:modId xmlns:p14="http://schemas.microsoft.com/office/powerpoint/2010/main" val="3060766859"/>
              </p:ext>
            </p:extLst>
          </p:nvPr>
        </p:nvGraphicFramePr>
        <p:xfrm>
          <a:off x="713990" y="5183750"/>
          <a:ext cx="9721080" cy="1414396"/>
        </p:xfrm>
        <a:graphic>
          <a:graphicData uri="http://schemas.openxmlformats.org/drawingml/2006/table">
            <a:tbl>
              <a:tblPr/>
              <a:tblGrid>
                <a:gridCol w="2592288"/>
                <a:gridCol w="3384376"/>
                <a:gridCol w="3744416"/>
              </a:tblGrid>
              <a:tr h="1414396">
                <a:tc>
                  <a:txBody>
                    <a:bodyPr/>
                    <a:lstStyle/>
                    <a:p>
                      <a:pPr algn="ctr">
                        <a:lnSpc>
                          <a:spcPct val="150000"/>
                        </a:lnSpc>
                        <a:spcAft>
                          <a:spcPts val="0"/>
                        </a:spcAft>
                      </a:pPr>
                      <a:r>
                        <a:rPr lang="zh-CN" sz="2800" kern="100" baseline="0" dirty="0">
                          <a:effectLst/>
                          <a:latin typeface="Times New Roman"/>
                          <a:ea typeface="华文细黑"/>
                          <a:cs typeface="Times New Roman"/>
                        </a:rPr>
                        <a:t>特性</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smtClean="0">
                          <a:effectLst/>
                          <a:latin typeface="Times New Roman"/>
                          <a:ea typeface="华文细黑"/>
                          <a:cs typeface="Times New Roman"/>
                        </a:rPr>
                        <a:t>易</a:t>
                      </a:r>
                      <a:r>
                        <a:rPr lang="en-US" altLang="zh-CN" sz="2800" u="sng" kern="100" baseline="0" dirty="0" smtClean="0">
                          <a:effectLst/>
                          <a:latin typeface="Times New Roman"/>
                          <a:ea typeface="华文细黑"/>
                          <a:cs typeface="Times New Roman"/>
                        </a:rPr>
                        <a:t>           </a:t>
                      </a:r>
                      <a:r>
                        <a:rPr lang="zh-CN" sz="2800" kern="100" baseline="0" dirty="0" smtClean="0">
                          <a:effectLst/>
                          <a:latin typeface="Times New Roman"/>
                          <a:ea typeface="华文细黑"/>
                          <a:cs typeface="Times New Roman"/>
                        </a:rPr>
                        <a:t>、</a:t>
                      </a:r>
                      <a:r>
                        <a:rPr lang="zh-CN" sz="2800" kern="100" baseline="0" dirty="0">
                          <a:effectLst/>
                          <a:latin typeface="Times New Roman"/>
                          <a:ea typeface="华文细黑"/>
                          <a:cs typeface="Times New Roman"/>
                        </a:rPr>
                        <a:t>有毒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①</a:t>
                      </a:r>
                      <a:r>
                        <a:rPr lang="zh-CN" sz="2800" kern="100" baseline="0" dirty="0" smtClean="0">
                          <a:effectLst/>
                          <a:latin typeface="Times New Roman"/>
                          <a:ea typeface="华文细黑"/>
                          <a:cs typeface="Times New Roman"/>
                        </a:rPr>
                        <a:t>易</a:t>
                      </a:r>
                      <a:endParaRPr lang="en-US" altLang="zh-CN" sz="2800" kern="100" baseline="0" dirty="0" smtClean="0">
                        <a:effectLst/>
                        <a:latin typeface="Times New Roman"/>
                        <a:ea typeface="华文细黑"/>
                        <a:cs typeface="Times New Roman"/>
                      </a:endParaRPr>
                    </a:p>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②</a:t>
                      </a:r>
                      <a:r>
                        <a:rPr lang="zh-CN" sz="2800" kern="100" baseline="0" dirty="0">
                          <a:effectLst/>
                          <a:latin typeface="Times New Roman"/>
                          <a:ea typeface="华文细黑"/>
                          <a:cs typeface="Times New Roman"/>
                        </a:rPr>
                        <a:t>使淀粉</a:t>
                      </a:r>
                      <a:r>
                        <a:rPr lang="zh-CN" sz="2800" kern="100" baseline="0" dirty="0" smtClean="0">
                          <a:effectLst/>
                          <a:latin typeface="Times New Roman"/>
                          <a:ea typeface="华文细黑"/>
                          <a:cs typeface="Times New Roman"/>
                        </a:rPr>
                        <a:t>变</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矩形 14"/>
          <p:cNvSpPr/>
          <p:nvPr/>
        </p:nvSpPr>
        <p:spPr>
          <a:xfrm>
            <a:off x="4177068" y="5618500"/>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挥发</a:t>
            </a:r>
            <a:endParaRPr lang="zh-CN" altLang="en-US" sz="2800" b="1" kern="100" dirty="0">
              <a:solidFill>
                <a:srgbClr val="0000FF"/>
              </a:solidFill>
              <a:latin typeface="Times New Roman"/>
              <a:ea typeface="华文细黑"/>
              <a:cs typeface="Times New Roman"/>
            </a:endParaRPr>
          </a:p>
        </p:txBody>
      </p:sp>
      <p:cxnSp>
        <p:nvCxnSpPr>
          <p:cNvPr id="17" name="直接连接符 16"/>
          <p:cNvCxnSpPr/>
          <p:nvPr/>
        </p:nvCxnSpPr>
        <p:spPr>
          <a:xfrm>
            <a:off x="7817382" y="5857994"/>
            <a:ext cx="864096"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7816767" y="538024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升华</a:t>
            </a:r>
            <a:endParaRPr lang="zh-CN" altLang="en-US" sz="2800" b="1" kern="100" dirty="0">
              <a:solidFill>
                <a:srgbClr val="0000FF"/>
              </a:solidFill>
              <a:latin typeface="Times New Roman"/>
              <a:ea typeface="华文细黑"/>
              <a:cs typeface="Times New Roman"/>
            </a:endParaRPr>
          </a:p>
        </p:txBody>
      </p:sp>
      <p:cxnSp>
        <p:nvCxnSpPr>
          <p:cNvPr id="19" name="直接连接符 18"/>
          <p:cNvCxnSpPr/>
          <p:nvPr/>
        </p:nvCxnSpPr>
        <p:spPr>
          <a:xfrm>
            <a:off x="8924206" y="6466830"/>
            <a:ext cx="649208"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p:cNvSpPr/>
          <p:nvPr/>
        </p:nvSpPr>
        <p:spPr>
          <a:xfrm>
            <a:off x="8964240" y="5988174"/>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2" name="TextBox 1"/>
          <p:cNvSpPr txBox="1"/>
          <p:nvPr/>
        </p:nvSpPr>
        <p:spPr>
          <a:xfrm>
            <a:off x="10559702" y="2978582"/>
            <a:ext cx="154875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Br </a:t>
            </a:r>
            <a:r>
              <a:rPr lang="en-US" altLang="zh-CN" sz="40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 </a:t>
            </a:r>
            <a:r>
              <a:rPr lang="zh-CN" altLang="en-US" sz="2800" b="1" dirty="0" smtClean="0">
                <a:solidFill>
                  <a:srgbClr val="0000FF"/>
                </a:solidFill>
                <a:latin typeface="Times New Roman" panose="02020603050405020304" pitchFamily="18" charset="0"/>
                <a:cs typeface="Times New Roman" panose="02020603050405020304" pitchFamily="18" charset="0"/>
              </a:rPr>
              <a:t>无色</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0732746" y="3554646"/>
            <a:ext cx="1297150"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I </a:t>
            </a:r>
            <a:r>
              <a:rPr lang="en-US" altLang="zh-CN" sz="36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 </a:t>
            </a:r>
            <a:r>
              <a:rPr lang="zh-CN" altLang="en-US" sz="2800" b="1" dirty="0" smtClean="0">
                <a:solidFill>
                  <a:srgbClr val="0000FF"/>
                </a:solidFill>
                <a:latin typeface="Times New Roman" panose="02020603050405020304" pitchFamily="18" charset="0"/>
                <a:cs typeface="Times New Roman" panose="02020603050405020304" pitchFamily="18" charset="0"/>
              </a:rPr>
              <a:t>无色</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 name="矩形 4"/>
          <p:cNvSpPr/>
          <p:nvPr/>
        </p:nvSpPr>
        <p:spPr>
          <a:xfrm>
            <a:off x="3283977" y="3247673"/>
            <a:ext cx="3416321" cy="656077"/>
          </a:xfrm>
          <a:prstGeom prst="rect">
            <a:avLst/>
          </a:prstGeom>
        </p:spPr>
        <p:txBody>
          <a:bodyPr wrap="none">
            <a:spAutoFit/>
          </a:bodyPr>
          <a:lstStyle/>
          <a:p>
            <a:pPr algn="ctr">
              <a:lnSpc>
                <a:spcPct val="150000"/>
              </a:lnSpc>
              <a:spcAft>
                <a:spcPts val="0"/>
              </a:spcAft>
            </a:pPr>
            <a:r>
              <a:rPr lang="zh-CN" altLang="zh-CN" sz="2800" b="1" kern="100" dirty="0">
                <a:solidFill>
                  <a:srgbClr val="FF0000"/>
                </a:solidFill>
                <a:latin typeface="Times New Roman"/>
                <a:ea typeface="华文细黑"/>
                <a:cs typeface="Times New Roman"/>
              </a:rPr>
              <a:t>溶解度不大</a:t>
            </a:r>
            <a:r>
              <a:rPr lang="zh-CN" altLang="en-US" sz="2800" b="1" kern="100" dirty="0">
                <a:solidFill>
                  <a:srgbClr val="FF0000"/>
                </a:solidFill>
                <a:latin typeface="Times New Roman"/>
                <a:ea typeface="华文细黑"/>
                <a:cs typeface="Times New Roman"/>
              </a:rPr>
              <a:t>，橙黄色</a:t>
            </a:r>
            <a:endParaRPr lang="zh-CN" altLang="zh-CN" sz="2800" b="1" kern="100" dirty="0">
              <a:solidFill>
                <a:srgbClr val="FF0000"/>
              </a:solidFill>
              <a:latin typeface="宋体"/>
              <a:cs typeface="Courier New"/>
            </a:endParaRPr>
          </a:p>
        </p:txBody>
      </p:sp>
      <p:sp>
        <p:nvSpPr>
          <p:cNvPr id="8" name="矩形 7"/>
          <p:cNvSpPr/>
          <p:nvPr/>
        </p:nvSpPr>
        <p:spPr>
          <a:xfrm>
            <a:off x="6844314" y="3242798"/>
            <a:ext cx="3416321" cy="656077"/>
          </a:xfrm>
          <a:prstGeom prst="rect">
            <a:avLst/>
          </a:prstGeom>
        </p:spPr>
        <p:txBody>
          <a:bodyPr wrap="none">
            <a:spAutoFit/>
          </a:bodyPr>
          <a:lstStyle/>
          <a:p>
            <a:pPr algn="ctr">
              <a:lnSpc>
                <a:spcPct val="150000"/>
              </a:lnSpc>
              <a:spcAft>
                <a:spcPts val="0"/>
              </a:spcAft>
            </a:pPr>
            <a:r>
              <a:rPr lang="zh-CN" altLang="zh-CN" sz="2800" b="1" kern="100" dirty="0">
                <a:solidFill>
                  <a:srgbClr val="FF0000"/>
                </a:solidFill>
                <a:latin typeface="Times New Roman"/>
                <a:ea typeface="华文细黑"/>
                <a:cs typeface="Times New Roman"/>
              </a:rPr>
              <a:t>溶解度不大</a:t>
            </a:r>
            <a:r>
              <a:rPr lang="zh-CN" altLang="en-US" sz="2800" b="1" kern="100" dirty="0">
                <a:solidFill>
                  <a:srgbClr val="FF0000"/>
                </a:solidFill>
                <a:latin typeface="Times New Roman"/>
                <a:ea typeface="华文细黑"/>
                <a:cs typeface="Times New Roman"/>
              </a:rPr>
              <a:t>，棕黄色</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40869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5" grpId="0"/>
      <p:bldP spid="18" grpId="0"/>
      <p:bldP spid="20" grpId="0"/>
      <p:bldP spid="2" grpId="0"/>
      <p:bldP spid="21" grpId="0"/>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438"/>
            <a:ext cx="11232086" cy="655564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氯、溴、碘单质化学性质比较</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与碱溶液反应，如与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都能与金属反应生成金属卤化物，如与钠反应的化学方程式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氯、溴、碘单质的氧化性强弱是</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，阴离子的还原性：</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的溶液中置换出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p>
          <a:p>
            <a:pPr algn="just">
              <a:lnSpc>
                <a:spcPct val="150000"/>
              </a:lnSpc>
              <a:spcAft>
                <a:spcPts val="0"/>
              </a:spcAf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同理，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能置换</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8979519" y="709818"/>
            <a:ext cx="269529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2NaOH</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a:t>
            </a:r>
            <a:endParaRPr lang="zh-CN" altLang="en-US" sz="2800" b="1" dirty="0">
              <a:solidFill>
                <a:srgbClr val="0000FF"/>
              </a:solidFill>
            </a:endParaRPr>
          </a:p>
        </p:txBody>
      </p:sp>
      <p:sp>
        <p:nvSpPr>
          <p:cNvPr id="7" name="矩形 6"/>
          <p:cNvSpPr/>
          <p:nvPr/>
        </p:nvSpPr>
        <p:spPr>
          <a:xfrm>
            <a:off x="622598" y="1345190"/>
            <a:ext cx="3257623"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NaX</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NaXO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sz="2800" b="1" dirty="0">
              <a:solidFill>
                <a:srgbClr val="0000FF"/>
              </a:solidFill>
            </a:endParaRPr>
          </a:p>
        </p:txBody>
      </p:sp>
      <p:sp>
        <p:nvSpPr>
          <p:cNvPr id="9" name="矩形 8"/>
          <p:cNvSpPr/>
          <p:nvPr/>
        </p:nvSpPr>
        <p:spPr>
          <a:xfrm>
            <a:off x="10474994" y="2660270"/>
            <a:ext cx="116249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a:t>
            </a:r>
            <a:r>
              <a:rPr lang="zh-CN" altLang="zh-CN" sz="2800" b="1" kern="1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1" name="矩形 10"/>
          <p:cNvSpPr/>
          <p:nvPr/>
        </p:nvSpPr>
        <p:spPr>
          <a:xfrm>
            <a:off x="622598" y="3263212"/>
            <a:ext cx="2038058"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=2NaX</a:t>
            </a:r>
            <a:endParaRPr lang="zh-CN" altLang="en-US" b="1" dirty="0">
              <a:solidFill>
                <a:srgbClr val="0000FF"/>
              </a:solidFill>
            </a:endParaRPr>
          </a:p>
        </p:txBody>
      </p:sp>
      <p:sp>
        <p:nvSpPr>
          <p:cNvPr id="12" name="矩形 11"/>
          <p:cNvSpPr/>
          <p:nvPr/>
        </p:nvSpPr>
        <p:spPr>
          <a:xfrm>
            <a:off x="6336630"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3" name="矩形 12"/>
          <p:cNvSpPr/>
          <p:nvPr/>
        </p:nvSpPr>
        <p:spPr>
          <a:xfrm>
            <a:off x="7175326"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4" name="矩形 13"/>
          <p:cNvSpPr/>
          <p:nvPr/>
        </p:nvSpPr>
        <p:spPr>
          <a:xfrm>
            <a:off x="575990" y="4644858"/>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5" name="矩形 14"/>
          <p:cNvSpPr/>
          <p:nvPr/>
        </p:nvSpPr>
        <p:spPr>
          <a:xfrm>
            <a:off x="1663414" y="4610950"/>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7" name="矩形 16"/>
          <p:cNvSpPr/>
          <p:nvPr/>
        </p:nvSpPr>
        <p:spPr>
          <a:xfrm>
            <a:off x="8183438" y="5185868"/>
            <a:ext cx="32114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=2Cl</a:t>
            </a:r>
            <a:r>
              <a:rPr lang="zh-CN" altLang="zh-CN" sz="2800" b="1" kern="100" baseline="300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9" name="矩形 18"/>
          <p:cNvSpPr/>
          <p:nvPr/>
        </p:nvSpPr>
        <p:spPr>
          <a:xfrm>
            <a:off x="515799" y="5809686"/>
            <a:ext cx="1061509" cy="523220"/>
          </a:xfrm>
          <a:prstGeom prst="rect">
            <a:avLst/>
          </a:prstGeom>
        </p:spPr>
        <p:txBody>
          <a:bodyPr wrap="none">
            <a:spAutoFit/>
          </a:bodyPr>
          <a:lstStyle/>
          <a:p>
            <a:pPr lvl="0"/>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1" name="矩形 20"/>
          <p:cNvSpPr/>
          <p:nvPr/>
        </p:nvSpPr>
        <p:spPr>
          <a:xfrm>
            <a:off x="7645474" y="5822386"/>
            <a:ext cx="364907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2I</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5807063" y="3357786"/>
            <a:ext cx="532870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氧化性：</a:t>
            </a:r>
            <a:r>
              <a:rPr lang="en-US" altLang="zh-CN" sz="2800" b="1" kern="100" dirty="0" smtClean="0">
                <a:solidFill>
                  <a:srgbClr val="0000FF"/>
                </a:solidFill>
                <a:latin typeface="Times New Roman"/>
                <a:ea typeface="华文细黑"/>
                <a:cs typeface="Courier New"/>
              </a:rPr>
              <a:t>F</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Cl</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Br</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Fe</a:t>
            </a:r>
            <a:r>
              <a:rPr lang="en-US" altLang="zh-CN" sz="2800" b="1" kern="100" baseline="30000" dirty="0" smtClean="0">
                <a:solidFill>
                  <a:srgbClr val="0000FF"/>
                </a:solidFill>
                <a:latin typeface="Times New Roman"/>
                <a:ea typeface="华文细黑"/>
                <a:cs typeface="Courier New"/>
              </a:rPr>
              <a:t>3+ </a:t>
            </a:r>
            <a:r>
              <a:rPr lang="en-US" altLang="zh-CN" sz="2800" b="1" kern="100" dirty="0" smtClean="0">
                <a:solidFill>
                  <a:srgbClr val="0000FF"/>
                </a:solidFill>
                <a:latin typeface="Times New Roman"/>
                <a:ea typeface="华文细黑"/>
                <a:cs typeface="Courier New"/>
              </a:rPr>
              <a:t>&gt; 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20" name="矩形 19"/>
          <p:cNvSpPr/>
          <p:nvPr/>
        </p:nvSpPr>
        <p:spPr>
          <a:xfrm>
            <a:off x="5879071" y="4562758"/>
            <a:ext cx="5515824" cy="523220"/>
          </a:xfrm>
          <a:prstGeom prst="rect">
            <a:avLst/>
          </a:prstGeom>
        </p:spPr>
        <p:txBody>
          <a:bodyPr wrap="square">
            <a:spAutoFit/>
          </a:bodyPr>
          <a:lstStyle/>
          <a:p>
            <a:r>
              <a:rPr lang="zh-CN" altLang="en-US" sz="2800" b="1" kern="100" dirty="0" smtClean="0">
                <a:solidFill>
                  <a:srgbClr val="0000FF"/>
                </a:solidFill>
                <a:latin typeface="Times New Roman"/>
                <a:ea typeface="华文细黑"/>
                <a:cs typeface="Courier New"/>
              </a:rPr>
              <a:t>还原性：</a:t>
            </a:r>
            <a:r>
              <a:rPr lang="en-US" altLang="zh-CN" sz="2800" b="1" kern="100" dirty="0" smtClean="0">
                <a:solidFill>
                  <a:srgbClr val="0000FF"/>
                </a:solidFill>
                <a:latin typeface="Times New Roman"/>
                <a:ea typeface="华文细黑"/>
                <a:cs typeface="Courier New"/>
              </a:rPr>
              <a:t>F </a:t>
            </a:r>
            <a:r>
              <a:rPr lang="en-US" altLang="zh-CN" sz="2800" b="1" kern="100" baseline="30000" dirty="0" smtClean="0">
                <a:solidFill>
                  <a:srgbClr val="0000FF"/>
                </a:solidFill>
                <a:latin typeface="Times New Roman"/>
                <a:ea typeface="华文细黑"/>
                <a:cs typeface="Courier New"/>
              </a:rPr>
              <a:t>- </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&lt; </a:t>
            </a:r>
            <a:r>
              <a:rPr lang="en-US" altLang="zh-CN" sz="2800" b="1" kern="100" dirty="0" err="1" smtClean="0">
                <a:solidFill>
                  <a:srgbClr val="0000FF"/>
                </a:solidFill>
                <a:latin typeface="Times New Roman"/>
                <a:ea typeface="华文细黑"/>
                <a:cs typeface="Courier New"/>
              </a:rPr>
              <a:t>Cl</a:t>
            </a:r>
            <a:r>
              <a:rPr lang="en-US" altLang="zh-CN" sz="2800" b="1" kern="100" baseline="30000" dirty="0" smtClean="0">
                <a:solidFill>
                  <a:srgbClr val="0000FF"/>
                </a:solidFill>
                <a:latin typeface="Times New Roman"/>
                <a:ea typeface="华文细黑"/>
                <a:cs typeface="Courier New"/>
              </a:rPr>
              <a:t>-</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&lt; Br </a:t>
            </a:r>
            <a:r>
              <a:rPr lang="en-US" altLang="zh-CN" sz="2800" b="1" kern="100" baseline="30000" dirty="0" smtClean="0">
                <a:solidFill>
                  <a:srgbClr val="0000FF"/>
                </a:solidFill>
                <a:latin typeface="Times New Roman"/>
                <a:ea typeface="华文细黑"/>
                <a:cs typeface="Courier New"/>
              </a:rPr>
              <a:t>-</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&lt; Fe</a:t>
            </a:r>
            <a:r>
              <a:rPr lang="en-US" altLang="zh-CN" sz="2800" b="1" kern="100" baseline="30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&lt; I</a:t>
            </a:r>
            <a:r>
              <a:rPr lang="en-US" altLang="zh-CN" sz="2800" b="1" kern="100" baseline="30000" dirty="0" smtClean="0">
                <a:solidFill>
                  <a:srgbClr val="0000FF"/>
                </a:solidFill>
                <a:latin typeface="Times New Roman"/>
                <a:ea typeface="华文细黑"/>
                <a:cs typeface="Courier New"/>
              </a:rPr>
              <a:t>-</a:t>
            </a:r>
            <a:endParaRPr lang="zh-CN" altLang="en-US" b="1" dirty="0">
              <a:solidFill>
                <a:srgbClr val="0000FF"/>
              </a:solidFill>
            </a:endParaRPr>
          </a:p>
        </p:txBody>
      </p:sp>
      <p:sp>
        <p:nvSpPr>
          <p:cNvPr id="2" name="矩形 1"/>
          <p:cNvSpPr/>
          <p:nvPr/>
        </p:nvSpPr>
        <p:spPr>
          <a:xfrm>
            <a:off x="2277389" y="1773610"/>
            <a:ext cx="9506449" cy="923330"/>
          </a:xfrm>
          <a:prstGeom prst="rect">
            <a:avLst/>
          </a:prstGeom>
        </p:spPr>
        <p:txBody>
          <a:bodyPr wrap="none">
            <a:spAutoFit/>
          </a:bodyPr>
          <a:lstStyle/>
          <a:p>
            <a:pPr algn="just">
              <a:lnSpc>
                <a:spcPct val="150000"/>
              </a:lnSpc>
              <a:spcAft>
                <a:spcPts val="0"/>
              </a:spcAft>
            </a:pPr>
            <a:r>
              <a:rPr lang="zh-CN" altLang="en-US" sz="3600" b="1" kern="100" dirty="0" smtClean="0">
                <a:solidFill>
                  <a:srgbClr val="FF0000"/>
                </a:solidFill>
                <a:latin typeface="Times New Roman"/>
                <a:ea typeface="华文细黑"/>
                <a:cs typeface="Courier New"/>
              </a:rPr>
              <a:t>氟特殊</a:t>
            </a:r>
            <a:r>
              <a:rPr lang="en-US" altLang="zh-CN" sz="3600" b="1" kern="100" dirty="0" smtClean="0">
                <a:solidFill>
                  <a:srgbClr val="FF0000"/>
                </a:solidFill>
                <a:latin typeface="Times New Roman"/>
                <a:ea typeface="华文细黑"/>
                <a:cs typeface="Courier New"/>
              </a:rPr>
              <a:t>: </a:t>
            </a:r>
            <a:r>
              <a:rPr lang="zh-CN" altLang="en-US" sz="3600" b="1" kern="100" dirty="0" smtClean="0">
                <a:solidFill>
                  <a:srgbClr val="FF0000"/>
                </a:solidFill>
                <a:latin typeface="Times New Roman"/>
                <a:ea typeface="华文细黑"/>
                <a:cs typeface="Courier New"/>
              </a:rPr>
              <a:t>遇水生成</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r>
              <a:rPr lang="zh-CN" altLang="en-US" sz="3600" b="1" kern="100" dirty="0" smtClean="0">
                <a:solidFill>
                  <a:srgbClr val="FF0000"/>
                </a:solidFill>
                <a:latin typeface="Times New Roman"/>
                <a:ea typeface="华文细黑"/>
                <a:cs typeface="Courier New"/>
              </a:rPr>
              <a:t>，</a:t>
            </a:r>
            <a:r>
              <a:rPr lang="en-US" altLang="zh-CN" sz="3600" b="1" kern="100" dirty="0" smtClean="0">
                <a:solidFill>
                  <a:srgbClr val="FF0000"/>
                </a:solidFill>
                <a:latin typeface="Times New Roman"/>
                <a:ea typeface="华文细黑"/>
                <a:cs typeface="Courier New"/>
              </a:rPr>
              <a:t>2F</a:t>
            </a:r>
            <a:r>
              <a:rPr lang="en-US" altLang="zh-CN" sz="3600" b="1" kern="100" baseline="-25000" dirty="0" smtClean="0">
                <a:solidFill>
                  <a:srgbClr val="FF0000"/>
                </a:solidFill>
                <a:latin typeface="Times New Roman"/>
                <a:ea typeface="华文细黑"/>
                <a:cs typeface="Courier New"/>
              </a:rPr>
              <a:t>2</a:t>
            </a:r>
            <a:r>
              <a:rPr lang="zh-CN" altLang="zh-CN" sz="3600" b="1" kern="100" dirty="0">
                <a:solidFill>
                  <a:srgbClr val="FF0000"/>
                </a:solidFill>
                <a:latin typeface="Times New Roman"/>
                <a:ea typeface="华文细黑"/>
                <a:cs typeface="Times New Roman"/>
              </a:rPr>
              <a:t>＋</a:t>
            </a:r>
            <a:r>
              <a:rPr lang="en-US" altLang="zh-CN" sz="3600" b="1" kern="100" dirty="0">
                <a:solidFill>
                  <a:srgbClr val="FF0000"/>
                </a:solidFill>
                <a:latin typeface="Times New Roman"/>
                <a:ea typeface="华文细黑"/>
                <a:cs typeface="Courier New"/>
              </a:rPr>
              <a:t>2H</a:t>
            </a:r>
            <a:r>
              <a:rPr lang="en-US" altLang="zh-CN" sz="3600" b="1" kern="100" baseline="-25000" dirty="0">
                <a:solidFill>
                  <a:srgbClr val="FF0000"/>
                </a:solidFill>
                <a:latin typeface="Times New Roman"/>
                <a:ea typeface="华文细黑"/>
                <a:cs typeface="Courier New"/>
              </a:rPr>
              <a:t>2</a:t>
            </a:r>
            <a:r>
              <a:rPr lang="en-US" altLang="zh-CN" sz="3600" b="1" kern="100" dirty="0">
                <a:solidFill>
                  <a:srgbClr val="FF0000"/>
                </a:solidFill>
                <a:latin typeface="Times New Roman"/>
                <a:ea typeface="华文细黑"/>
                <a:cs typeface="Courier New"/>
              </a:rPr>
              <a:t>O</a:t>
            </a:r>
            <a:r>
              <a:rPr lang="en-US" altLang="zh-CN" sz="3600" b="1" kern="100" spc="-80" dirty="0">
                <a:solidFill>
                  <a:srgbClr val="FF0000"/>
                </a:solidFill>
                <a:latin typeface="Times New Roman"/>
                <a:ea typeface="华文细黑"/>
                <a:cs typeface="Courier New"/>
              </a:rPr>
              <a:t>==</a:t>
            </a:r>
            <a:r>
              <a:rPr lang="en-US" altLang="zh-CN" sz="3600" b="1" kern="100" dirty="0">
                <a:solidFill>
                  <a:srgbClr val="FF0000"/>
                </a:solidFill>
                <a:latin typeface="Times New Roman"/>
                <a:ea typeface="华文细黑"/>
                <a:cs typeface="Courier New"/>
              </a:rPr>
              <a:t>=4HF</a:t>
            </a:r>
            <a:r>
              <a:rPr lang="zh-CN" altLang="zh-CN" sz="3600" b="1" kern="100" dirty="0">
                <a:solidFill>
                  <a:srgbClr val="FF0000"/>
                </a:solidFill>
                <a:latin typeface="Times New Roman"/>
                <a:ea typeface="华文细黑"/>
                <a:cs typeface="Times New Roman"/>
              </a:rPr>
              <a:t>＋</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endParaRPr lang="zh-CN" altLang="zh-CN" sz="1200" b="1" kern="100" dirty="0">
              <a:solidFill>
                <a:srgbClr val="FF0000"/>
              </a:solidFill>
              <a:latin typeface="宋体"/>
              <a:cs typeface="Courier New"/>
            </a:endParaRPr>
          </a:p>
        </p:txBody>
      </p:sp>
    </p:spTree>
    <p:extLst>
      <p:ext uri="{BB962C8B-B14F-4D97-AF65-F5344CB8AC3E}">
        <p14:creationId xmlns:p14="http://schemas.microsoft.com/office/powerpoint/2010/main" val="2166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1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10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left)">
                                      <p:cBhvr>
                                        <p:cTn id="6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3" grpId="0"/>
      <p:bldP spid="14" grpId="0"/>
      <p:bldP spid="15" grpId="0"/>
      <p:bldP spid="17" grpId="0"/>
      <p:bldP spid="19" grpId="0"/>
      <p:bldP spid="21" grpId="0"/>
      <p:bldP spid="18" grpId="0"/>
      <p:bldP spid="20"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87734186"/>
              </p:ext>
            </p:extLst>
          </p:nvPr>
        </p:nvGraphicFramePr>
        <p:xfrm>
          <a:off x="841375" y="1629594"/>
          <a:ext cx="10436225" cy="2830513"/>
        </p:xfrm>
        <a:graphic>
          <a:graphicData uri="http://schemas.openxmlformats.org/presentationml/2006/ole">
            <mc:AlternateContent xmlns:mc="http://schemas.openxmlformats.org/markup-compatibility/2006">
              <mc:Choice xmlns:v="urn:schemas-microsoft-com:vml" Requires="v">
                <p:oleObj spid="_x0000_s88615" name="文档" r:id="rId3" imgW="10543117" imgH="2874395" progId="Word.Document.12">
                  <p:embed/>
                </p:oleObj>
              </mc:Choice>
              <mc:Fallback>
                <p:oleObj name="文档" r:id="rId3" imgW="10543117" imgH="2874395" progId="Word.Document.12">
                  <p:embed/>
                  <p:pic>
                    <p:nvPicPr>
                      <p:cNvPr id="0" name=""/>
                      <p:cNvPicPr/>
                      <p:nvPr/>
                    </p:nvPicPr>
                    <p:blipFill>
                      <a:blip r:embed="rId4"/>
                      <a:stretch>
                        <a:fillRect/>
                      </a:stretch>
                    </p:blipFill>
                    <p:spPr>
                      <a:xfrm>
                        <a:off x="841375" y="1629594"/>
                        <a:ext cx="10436225" cy="2830513"/>
                      </a:xfrm>
                      <a:prstGeom prst="rect">
                        <a:avLst/>
                      </a:prstGeom>
                    </p:spPr>
                  </p:pic>
                </p:oleObj>
              </mc:Fallback>
            </mc:AlternateContent>
          </a:graphicData>
        </a:graphic>
      </p:graphicFrame>
      <p:sp>
        <p:nvSpPr>
          <p:cNvPr id="6" name="矩形 5"/>
          <p:cNvSpPr/>
          <p:nvPr/>
        </p:nvSpPr>
        <p:spPr>
          <a:xfrm>
            <a:off x="1443152" y="2244627"/>
            <a:ext cx="6422271" cy="523220"/>
          </a:xfrm>
          <a:prstGeom prst="rect">
            <a:avLst/>
          </a:prstGeom>
        </p:spPr>
        <p:txBody>
          <a:bodyPr wrap="none">
            <a:spAutoFit/>
          </a:bodyPr>
          <a:lstStyle/>
          <a:p>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H</a:t>
            </a:r>
            <a:r>
              <a:rPr lang="en-US" altLang="zh-CN" sz="2800" b="1" baseline="-25000" dirty="0">
                <a:solidFill>
                  <a:srgbClr val="0000FF"/>
                </a:solidFill>
                <a:latin typeface="Times New Roman"/>
                <a:ea typeface="华文细黑"/>
              </a:rPr>
              <a:t>2</a:t>
            </a:r>
            <a:r>
              <a:rPr lang="en-US" altLang="zh-CN" sz="2800" b="1" dirty="0">
                <a:solidFill>
                  <a:srgbClr val="0000FF"/>
                </a:solidFill>
                <a:latin typeface="Times New Roman"/>
                <a:ea typeface="华文细黑"/>
              </a:rPr>
              <a:t>O</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a:t>
            </a:r>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2Br</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2H</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997158" y="2253135"/>
            <a:ext cx="3389389" cy="523220"/>
          </a:xfrm>
          <a:prstGeom prst="rect">
            <a:avLst/>
          </a:prstGeom>
        </p:spPr>
        <p:txBody>
          <a:bodyPr wrap="none">
            <a:spAutoFit/>
          </a:bodyPr>
          <a:lstStyle/>
          <a:p>
            <a:r>
              <a:rPr lang="en-US" altLang="zh-CN" sz="2800" b="1" dirty="0">
                <a:solidFill>
                  <a:srgbClr val="FF0000"/>
                </a:solidFill>
                <a:latin typeface="Times New Roman"/>
                <a:ea typeface="华文细黑"/>
              </a:rPr>
              <a:t>2Fe</a:t>
            </a:r>
            <a:r>
              <a:rPr lang="en-US" altLang="zh-CN" sz="2800" b="1" baseline="30000" dirty="0">
                <a:solidFill>
                  <a:srgbClr val="FF0000"/>
                </a:solidFill>
                <a:latin typeface="Times New Roman"/>
                <a:ea typeface="华文细黑"/>
              </a:rPr>
              <a:t>2</a:t>
            </a:r>
            <a:r>
              <a:rPr lang="zh-CN" altLang="zh-CN" sz="2800" b="1" baseline="30000" dirty="0">
                <a:solidFill>
                  <a:srgbClr val="FF0000"/>
                </a:solidFill>
                <a:latin typeface="Times New Roman"/>
                <a:ea typeface="华文细黑"/>
                <a:cs typeface="Times New Roman"/>
              </a:rPr>
              <a:t>＋</a:t>
            </a:r>
            <a:r>
              <a:rPr lang="zh-CN" altLang="zh-CN" sz="2800" b="1" dirty="0">
                <a:solidFill>
                  <a:srgbClr val="FF0000"/>
                </a:solidFill>
                <a:latin typeface="Times New Roman"/>
                <a:ea typeface="华文细黑"/>
                <a:cs typeface="Times New Roman"/>
              </a:rPr>
              <a:t>＋</a:t>
            </a:r>
            <a:r>
              <a:rPr lang="en-US" altLang="zh-CN" sz="2800" b="1" dirty="0">
                <a:solidFill>
                  <a:srgbClr val="FF0000"/>
                </a:solidFill>
                <a:latin typeface="Times New Roman"/>
                <a:ea typeface="华文细黑"/>
              </a:rPr>
              <a:t>Br</a:t>
            </a:r>
            <a:r>
              <a:rPr lang="en-US" altLang="zh-CN" sz="2800" b="1" baseline="-25000" dirty="0">
                <a:solidFill>
                  <a:srgbClr val="FF0000"/>
                </a:solidFill>
                <a:latin typeface="Times New Roman"/>
                <a:ea typeface="华文细黑"/>
              </a:rPr>
              <a:t>2</a:t>
            </a:r>
            <a:r>
              <a:rPr lang="en-US" altLang="zh-CN" sz="2800" b="1" spc="-80" dirty="0">
                <a:solidFill>
                  <a:srgbClr val="FF0000"/>
                </a:solidFill>
                <a:latin typeface="Times New Roman"/>
                <a:ea typeface="华文细黑"/>
              </a:rPr>
              <a:t>==</a:t>
            </a:r>
            <a:r>
              <a:rPr lang="en-US" altLang="zh-CN" sz="2800" b="1" dirty="0">
                <a:solidFill>
                  <a:srgbClr val="FF0000"/>
                </a:solidFill>
                <a:latin typeface="Times New Roman"/>
                <a:ea typeface="华文细黑"/>
              </a:rPr>
              <a:t>=2Br</a:t>
            </a:r>
            <a:r>
              <a:rPr lang="zh-CN" altLang="zh-CN" sz="2800" b="1"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8" name="矩形 17"/>
          <p:cNvSpPr/>
          <p:nvPr/>
        </p:nvSpPr>
        <p:spPr>
          <a:xfrm>
            <a:off x="752100" y="2991567"/>
            <a:ext cx="1460656" cy="523220"/>
          </a:xfrm>
          <a:prstGeom prst="rect">
            <a:avLst/>
          </a:prstGeom>
        </p:spPr>
        <p:txBody>
          <a:bodyPr wrap="none">
            <a:spAutoFit/>
          </a:bodyPr>
          <a:lstStyle/>
          <a:p>
            <a:pPr lvl="0"/>
            <a:r>
              <a:rPr lang="zh-CN" altLang="zh-CN" sz="2800" b="1" dirty="0" smtClean="0">
                <a:solidFill>
                  <a:srgbClr val="FF0000"/>
                </a:solidFill>
                <a:latin typeface="Times New Roman"/>
                <a:ea typeface="华文细黑"/>
                <a:cs typeface="Times New Roman"/>
              </a:rPr>
              <a:t>＋</a:t>
            </a:r>
            <a:r>
              <a:rPr lang="en-US" altLang="zh-CN" sz="2800" b="1" dirty="0" smtClean="0">
                <a:solidFill>
                  <a:srgbClr val="FF0000"/>
                </a:solidFill>
                <a:latin typeface="Times New Roman"/>
                <a:ea typeface="华文细黑"/>
              </a:rPr>
              <a:t>2Fe</a:t>
            </a:r>
            <a:r>
              <a:rPr lang="en-US" altLang="zh-CN" sz="2800" b="1" baseline="30000" dirty="0" smtClean="0">
                <a:solidFill>
                  <a:srgbClr val="FF0000"/>
                </a:solidFill>
                <a:latin typeface="Times New Roman"/>
                <a:ea typeface="华文细黑"/>
              </a:rPr>
              <a:t>3</a:t>
            </a:r>
            <a:r>
              <a:rPr lang="zh-CN" altLang="zh-CN" sz="2800" b="1"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34695828"/>
              </p:ext>
            </p:extLst>
          </p:nvPr>
        </p:nvGraphicFramePr>
        <p:xfrm>
          <a:off x="2019778" y="2236495"/>
          <a:ext cx="581025" cy="682625"/>
        </p:xfrm>
        <a:graphic>
          <a:graphicData uri="http://schemas.openxmlformats.org/presentationml/2006/ole">
            <mc:AlternateContent xmlns:mc="http://schemas.openxmlformats.org/markup-compatibility/2006">
              <mc:Choice xmlns:v="urn:schemas-microsoft-com:vml" Requires="v">
                <p:oleObj spid="_x0000_s88616" name="文档" r:id="rId5" imgW="593684" imgH="689065" progId="Word.Document.12">
                  <p:embed/>
                </p:oleObj>
              </mc:Choice>
              <mc:Fallback>
                <p:oleObj name="文档" r:id="rId5" imgW="593684" imgH="689065" progId="Word.Document.12">
                  <p:embed/>
                  <p:pic>
                    <p:nvPicPr>
                      <p:cNvPr id="0" name=""/>
                      <p:cNvPicPr/>
                      <p:nvPr/>
                    </p:nvPicPr>
                    <p:blipFill>
                      <a:blip r:embed="rId6"/>
                      <a:stretch>
                        <a:fillRect/>
                      </a:stretch>
                    </p:blipFill>
                    <p:spPr>
                      <a:xfrm>
                        <a:off x="2019778" y="2236495"/>
                        <a:ext cx="581025" cy="6826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70301235"/>
              </p:ext>
            </p:extLst>
          </p:nvPr>
        </p:nvGraphicFramePr>
        <p:xfrm>
          <a:off x="5303118" y="2239194"/>
          <a:ext cx="550862" cy="623888"/>
        </p:xfrm>
        <a:graphic>
          <a:graphicData uri="http://schemas.openxmlformats.org/presentationml/2006/ole">
            <mc:AlternateContent xmlns:mc="http://schemas.openxmlformats.org/markup-compatibility/2006">
              <mc:Choice xmlns:v="urn:schemas-microsoft-com:vml" Requires="v">
                <p:oleObj spid="_x0000_s88617" name="文档" r:id="rId7" imgW="581083" imgH="649463" progId="Word.Document.12">
                  <p:embed/>
                </p:oleObj>
              </mc:Choice>
              <mc:Fallback>
                <p:oleObj name="文档" r:id="rId7" imgW="581083" imgH="649463" progId="Word.Document.12">
                  <p:embed/>
                  <p:pic>
                    <p:nvPicPr>
                      <p:cNvPr id="0" name=""/>
                      <p:cNvPicPr/>
                      <p:nvPr/>
                    </p:nvPicPr>
                    <p:blipFill>
                      <a:blip r:embed="rId8"/>
                      <a:stretch>
                        <a:fillRect/>
                      </a:stretch>
                    </p:blipFill>
                    <p:spPr>
                      <a:xfrm>
                        <a:off x="5303118" y="2239194"/>
                        <a:ext cx="550862" cy="6238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591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8582" y="2753846"/>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一</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及其化合物的性质和应用</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871040894"/>
              </p:ext>
            </p:extLst>
          </p:nvPr>
        </p:nvGraphicFramePr>
        <p:xfrm>
          <a:off x="43540" y="695816"/>
          <a:ext cx="12071872" cy="5614298"/>
        </p:xfrm>
        <a:graphic>
          <a:graphicData uri="http://schemas.openxmlformats.org/drawingml/2006/table">
            <a:tbl>
              <a:tblPr firstRow="1" firstCol="1" bandRow="1">
                <a:tableStyleId>{5940675A-B579-460E-94D1-54222C63F5DA}</a:tableStyleId>
              </a:tblPr>
              <a:tblGrid>
                <a:gridCol w="795082"/>
                <a:gridCol w="6480720"/>
                <a:gridCol w="2664296"/>
                <a:gridCol w="2131774"/>
              </a:tblGrid>
              <a:tr h="325994">
                <a:tc>
                  <a:txBody>
                    <a:bodyPr/>
                    <a:lstStyle/>
                    <a:p>
                      <a:pPr algn="ctr">
                        <a:lnSpc>
                          <a:spcPct val="150000"/>
                        </a:lnSpc>
                        <a:spcAft>
                          <a:spcPts val="0"/>
                        </a:spcAft>
                      </a:pPr>
                      <a:r>
                        <a:rPr lang="zh-CN" sz="2400" b="1" kern="100" dirty="0" smtClean="0">
                          <a:solidFill>
                            <a:srgbClr val="FF0000"/>
                          </a:solidFill>
                          <a:effectLst/>
                          <a:latin typeface="Times New Roman" panose="02020603050405020304" pitchFamily="18" charset="0"/>
                          <a:cs typeface="Times New Roman" panose="02020603050405020304" pitchFamily="18" charset="0"/>
                        </a:rPr>
                        <a:t>选项</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FF0000"/>
                          </a:solidFill>
                          <a:effectLst/>
                          <a:latin typeface="Times New Roman" panose="02020603050405020304" pitchFamily="18" charset="0"/>
                          <a:cs typeface="Times New Roman" panose="02020603050405020304" pitchFamily="18" charset="0"/>
                        </a:rPr>
                        <a:t>实验操作</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a:solidFill>
                            <a:srgbClr val="FF0000"/>
                          </a:solidFill>
                          <a:effectLst/>
                          <a:latin typeface="Times New Roman" panose="02020603050405020304" pitchFamily="18" charset="0"/>
                          <a:cs typeface="Times New Roman" panose="02020603050405020304" pitchFamily="18" charset="0"/>
                        </a:rPr>
                        <a:t>现象</a:t>
                      </a:r>
                      <a:endParaRPr lang="zh-CN" sz="2400" b="1" kern="10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FF0000"/>
                          </a:solidFill>
                          <a:effectLst/>
                          <a:latin typeface="Times New Roman" panose="02020603050405020304" pitchFamily="18" charset="0"/>
                          <a:cs typeface="Times New Roman" panose="02020603050405020304" pitchFamily="18" charset="0"/>
                        </a:rPr>
                        <a:t>结论</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r>
              <a:tr h="694051">
                <a:tc>
                  <a:txBody>
                    <a:bodyPr/>
                    <a:lstStyle/>
                    <a:p>
                      <a:pPr algn="ctr">
                        <a:lnSpc>
                          <a:spcPct val="150000"/>
                        </a:lnSpc>
                        <a:spcAft>
                          <a:spcPts val="0"/>
                        </a:spcAft>
                      </a:pPr>
                      <a:r>
                        <a:rPr lang="en-US" sz="2400" b="1" kern="100" dirty="0">
                          <a:solidFill>
                            <a:srgbClr val="FF0000"/>
                          </a:solidFill>
                          <a:effectLst/>
                          <a:latin typeface="Times New Roman" panose="02020603050405020304" pitchFamily="18" charset="0"/>
                          <a:cs typeface="Times New Roman" panose="02020603050405020304" pitchFamily="18" charset="0"/>
                        </a:rPr>
                        <a:t>A</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向苏打和小苏打溶液中</a:t>
                      </a:r>
                      <a:r>
                        <a:rPr lang="zh-CN" sz="2400" b="1" kern="100" dirty="0" smtClean="0">
                          <a:solidFill>
                            <a:srgbClr val="0000FF"/>
                          </a:solidFill>
                          <a:effectLst/>
                          <a:latin typeface="Times New Roman" panose="02020603050405020304" pitchFamily="18" charset="0"/>
                          <a:cs typeface="Times New Roman" panose="02020603050405020304" pitchFamily="18" charset="0"/>
                        </a:rPr>
                        <a:t>分别</a:t>
                      </a:r>
                      <a:r>
                        <a:rPr lang="zh-CN" altLang="en-US" sz="2400" b="1" kern="100" dirty="0" smtClean="0">
                          <a:solidFill>
                            <a:srgbClr val="0000FF"/>
                          </a:solidFill>
                          <a:effectLst/>
                          <a:latin typeface="Times New Roman" panose="02020603050405020304" pitchFamily="18" charset="0"/>
                          <a:cs typeface="Times New Roman" panose="02020603050405020304" pitchFamily="18" charset="0"/>
                        </a:rPr>
                        <a:t>逐滴滴入</a:t>
                      </a:r>
                      <a:r>
                        <a:rPr lang="zh-CN" sz="2400" b="1" kern="100" dirty="0" smtClean="0">
                          <a:solidFill>
                            <a:srgbClr val="0000FF"/>
                          </a:solidFill>
                          <a:effectLst/>
                          <a:latin typeface="Times New Roman" panose="02020603050405020304" pitchFamily="18" charset="0"/>
                          <a:cs typeface="Times New Roman" panose="02020603050405020304" pitchFamily="18" charset="0"/>
                        </a:rPr>
                        <a:t>盐酸</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smtClean="0">
                          <a:solidFill>
                            <a:srgbClr val="0000FF"/>
                          </a:solidFill>
                          <a:effectLst/>
                          <a:latin typeface="Times New Roman" panose="02020603050405020304" pitchFamily="18" charset="0"/>
                          <a:cs typeface="Times New Roman" panose="02020603050405020304" pitchFamily="18" charset="0"/>
                        </a:rPr>
                        <a:t>均</a:t>
                      </a:r>
                      <a:r>
                        <a:rPr lang="zh-CN" altLang="en-US" sz="2400" b="1" kern="100" dirty="0" smtClean="0">
                          <a:solidFill>
                            <a:srgbClr val="0000FF"/>
                          </a:solidFill>
                          <a:effectLst/>
                          <a:latin typeface="Times New Roman" panose="02020603050405020304" pitchFamily="18" charset="0"/>
                          <a:cs typeface="Times New Roman" panose="02020603050405020304" pitchFamily="18" charset="0"/>
                        </a:rPr>
                        <a:t>马上</a:t>
                      </a:r>
                      <a:r>
                        <a:rPr lang="zh-CN" sz="2400" b="1" kern="100" dirty="0" smtClean="0">
                          <a:solidFill>
                            <a:srgbClr val="0000FF"/>
                          </a:solidFill>
                          <a:effectLst/>
                          <a:latin typeface="Times New Roman" panose="02020603050405020304" pitchFamily="18" charset="0"/>
                          <a:cs typeface="Times New Roman" panose="02020603050405020304" pitchFamily="18" charset="0"/>
                        </a:rPr>
                        <a:t>冒气</a:t>
                      </a:r>
                      <a:r>
                        <a:rPr lang="zh-CN" sz="2400" b="1" kern="100" dirty="0">
                          <a:solidFill>
                            <a:srgbClr val="0000FF"/>
                          </a:solidFill>
                          <a:effectLst/>
                          <a:latin typeface="Times New Roman" panose="02020603050405020304" pitchFamily="18" charset="0"/>
                          <a:cs typeface="Times New Roman" panose="02020603050405020304" pitchFamily="18" charset="0"/>
                        </a:rPr>
                        <a:t>泡</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两者与盐酸反应速率相同</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r>
              <a:tr h="1592114">
                <a:tc>
                  <a:txBody>
                    <a:bodyPr/>
                    <a:lstStyle/>
                    <a:p>
                      <a:pPr algn="ctr">
                        <a:lnSpc>
                          <a:spcPct val="150000"/>
                        </a:lnSpc>
                        <a:spcAft>
                          <a:spcPts val="0"/>
                        </a:spcAft>
                      </a:pPr>
                      <a:r>
                        <a:rPr lang="en-US" sz="2400" b="1" kern="100" dirty="0">
                          <a:solidFill>
                            <a:srgbClr val="FF0000"/>
                          </a:solidFill>
                          <a:effectLst/>
                          <a:latin typeface="Times New Roman" panose="02020603050405020304" pitchFamily="18" charset="0"/>
                          <a:cs typeface="Times New Roman" panose="02020603050405020304" pitchFamily="18" charset="0"/>
                        </a:rPr>
                        <a:t>B</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将</a:t>
                      </a:r>
                      <a:r>
                        <a:rPr lang="en-US" sz="2400" b="1" kern="100" dirty="0">
                          <a:solidFill>
                            <a:srgbClr val="0000FF"/>
                          </a:solidFill>
                          <a:effectLst/>
                          <a:latin typeface="Times New Roman" panose="02020603050405020304" pitchFamily="18" charset="0"/>
                          <a:cs typeface="Times New Roman" panose="02020603050405020304" pitchFamily="18" charset="0"/>
                        </a:rPr>
                        <a:t>0.1 </a:t>
                      </a:r>
                      <a:r>
                        <a:rPr lang="en-US" sz="2400" b="1" kern="100" dirty="0" err="1">
                          <a:solidFill>
                            <a:srgbClr val="0000FF"/>
                          </a:solidFill>
                          <a:effectLst/>
                          <a:latin typeface="Times New Roman" panose="02020603050405020304" pitchFamily="18" charset="0"/>
                          <a:cs typeface="Times New Roman" panose="02020603050405020304" pitchFamily="18" charset="0"/>
                        </a:rPr>
                        <a:t>mol</a:t>
                      </a:r>
                      <a:r>
                        <a:rPr lang="en-US" sz="2400" b="1" kern="100" dirty="0">
                          <a:solidFill>
                            <a:srgbClr val="0000FF"/>
                          </a:solidFill>
                          <a:effectLst/>
                          <a:latin typeface="Times New Roman" panose="02020603050405020304" pitchFamily="18" charset="0"/>
                          <a:cs typeface="Times New Roman" panose="02020603050405020304" pitchFamily="18" charset="0"/>
                        </a:rPr>
                        <a:t>/L Na</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en-US" sz="2400" b="1" kern="100" dirty="0">
                          <a:solidFill>
                            <a:srgbClr val="0000FF"/>
                          </a:solidFill>
                          <a:effectLst/>
                          <a:latin typeface="Times New Roman" panose="02020603050405020304" pitchFamily="18" charset="0"/>
                          <a:cs typeface="Times New Roman" panose="02020603050405020304" pitchFamily="18" charset="0"/>
                        </a:rPr>
                        <a:t>CO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3</a:t>
                      </a:r>
                      <a:r>
                        <a:rPr lang="zh-CN" sz="2400" b="1" kern="100" dirty="0">
                          <a:solidFill>
                            <a:srgbClr val="0000FF"/>
                          </a:solidFill>
                          <a:effectLst/>
                          <a:latin typeface="Times New Roman" panose="02020603050405020304" pitchFamily="18" charset="0"/>
                          <a:cs typeface="Times New Roman" panose="02020603050405020304" pitchFamily="18" charset="0"/>
                        </a:rPr>
                        <a:t>溶液滴入</a:t>
                      </a:r>
                      <a:r>
                        <a:rPr lang="en-US" sz="2400" b="1" kern="100" dirty="0">
                          <a:solidFill>
                            <a:srgbClr val="0000FF"/>
                          </a:solidFill>
                          <a:effectLst/>
                          <a:latin typeface="Times New Roman" panose="02020603050405020304" pitchFamily="18" charset="0"/>
                          <a:cs typeface="Times New Roman" panose="02020603050405020304" pitchFamily="18" charset="0"/>
                        </a:rPr>
                        <a:t>BaCl</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zh-CN" sz="2400" b="1" kern="100" dirty="0">
                          <a:solidFill>
                            <a:srgbClr val="0000FF"/>
                          </a:solidFill>
                          <a:effectLst/>
                          <a:latin typeface="Times New Roman" panose="02020603050405020304" pitchFamily="18" charset="0"/>
                          <a:cs typeface="Times New Roman" panose="02020603050405020304" pitchFamily="18" charset="0"/>
                        </a:rPr>
                        <a:t>溶液至不再有沉淀产生，再滴加</a:t>
                      </a:r>
                      <a:r>
                        <a:rPr lang="en-US" sz="2400" b="1" kern="100" dirty="0">
                          <a:solidFill>
                            <a:srgbClr val="0000FF"/>
                          </a:solidFill>
                          <a:effectLst/>
                          <a:latin typeface="Times New Roman" panose="02020603050405020304" pitchFamily="18" charset="0"/>
                          <a:cs typeface="Times New Roman" panose="02020603050405020304" pitchFamily="18" charset="0"/>
                        </a:rPr>
                        <a:t>0.1 </a:t>
                      </a:r>
                      <a:r>
                        <a:rPr lang="en-US" sz="2400" b="1" kern="100" dirty="0" err="1">
                          <a:solidFill>
                            <a:srgbClr val="0000FF"/>
                          </a:solidFill>
                          <a:effectLst/>
                          <a:latin typeface="Times New Roman" panose="02020603050405020304" pitchFamily="18" charset="0"/>
                          <a:cs typeface="Times New Roman" panose="02020603050405020304" pitchFamily="18" charset="0"/>
                        </a:rPr>
                        <a:t>mol</a:t>
                      </a:r>
                      <a:r>
                        <a:rPr lang="en-US" sz="2400" b="1" kern="100" dirty="0">
                          <a:solidFill>
                            <a:srgbClr val="0000FF"/>
                          </a:solidFill>
                          <a:effectLst/>
                          <a:latin typeface="Times New Roman" panose="02020603050405020304" pitchFamily="18" charset="0"/>
                          <a:cs typeface="Times New Roman" panose="02020603050405020304" pitchFamily="18" charset="0"/>
                        </a:rPr>
                        <a:t>/L Na</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en-US" sz="2400" b="1" kern="100" dirty="0">
                          <a:solidFill>
                            <a:srgbClr val="0000FF"/>
                          </a:solidFill>
                          <a:effectLst/>
                          <a:latin typeface="Times New Roman" panose="02020603050405020304" pitchFamily="18" charset="0"/>
                          <a:cs typeface="Times New Roman" panose="02020603050405020304" pitchFamily="18" charset="0"/>
                        </a:rPr>
                        <a:t>SO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4</a:t>
                      </a:r>
                      <a:r>
                        <a:rPr lang="zh-CN" sz="2400" b="1" kern="100" dirty="0">
                          <a:solidFill>
                            <a:srgbClr val="0000FF"/>
                          </a:solidFill>
                          <a:effectLst/>
                          <a:latin typeface="Times New Roman" panose="02020603050405020304" pitchFamily="18" charset="0"/>
                          <a:cs typeface="Times New Roman" panose="02020603050405020304" pitchFamily="18" charset="0"/>
                        </a:rPr>
                        <a:t>溶液</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有白色沉淀并保持不变</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rgbClr val="0000FF"/>
                          </a:solidFill>
                          <a:effectLst/>
                          <a:latin typeface="Times New Roman" panose="02020603050405020304" pitchFamily="18" charset="0"/>
                          <a:cs typeface="Times New Roman" panose="02020603050405020304" pitchFamily="18" charset="0"/>
                        </a:rPr>
                        <a:t>BaCO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3</a:t>
                      </a:r>
                      <a:r>
                        <a:rPr lang="zh-CN" sz="2400" b="1" kern="100" dirty="0" smtClean="0">
                          <a:solidFill>
                            <a:srgbClr val="0000FF"/>
                          </a:solidFill>
                          <a:effectLst/>
                          <a:latin typeface="Times New Roman" panose="02020603050405020304" pitchFamily="18" charset="0"/>
                          <a:cs typeface="Times New Roman" panose="02020603050405020304" pitchFamily="18" charset="0"/>
                        </a:rPr>
                        <a:t>不能</a:t>
                      </a:r>
                      <a:endParaRPr lang="en-US" altLang="zh-CN" sz="2400" b="1" kern="100" dirty="0" smtClean="0">
                        <a:solidFill>
                          <a:srgbClr val="0000FF"/>
                        </a:solidFill>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zh-CN" sz="2400" b="1" kern="100" dirty="0" smtClean="0">
                          <a:solidFill>
                            <a:srgbClr val="0000FF"/>
                          </a:solidFill>
                          <a:effectLst/>
                          <a:latin typeface="Times New Roman" panose="02020603050405020304" pitchFamily="18" charset="0"/>
                          <a:cs typeface="Times New Roman" panose="02020603050405020304" pitchFamily="18" charset="0"/>
                        </a:rPr>
                        <a:t>转化</a:t>
                      </a:r>
                      <a:r>
                        <a:rPr lang="zh-CN" sz="2400" b="1" kern="100" dirty="0">
                          <a:solidFill>
                            <a:srgbClr val="0000FF"/>
                          </a:solidFill>
                          <a:effectLst/>
                          <a:latin typeface="Times New Roman" panose="02020603050405020304" pitchFamily="18" charset="0"/>
                          <a:cs typeface="Times New Roman" panose="02020603050405020304" pitchFamily="18" charset="0"/>
                        </a:rPr>
                        <a:t>为</a:t>
                      </a:r>
                      <a:r>
                        <a:rPr lang="en-US" sz="2400" b="1" kern="100" dirty="0">
                          <a:solidFill>
                            <a:srgbClr val="0000FF"/>
                          </a:solidFill>
                          <a:effectLst/>
                          <a:latin typeface="Times New Roman" panose="02020603050405020304" pitchFamily="18" charset="0"/>
                          <a:cs typeface="Times New Roman" panose="02020603050405020304" pitchFamily="18" charset="0"/>
                        </a:rPr>
                        <a:t>BaSO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4</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tc>
              </a:tr>
              <a:tr h="1080120">
                <a:tc>
                  <a:txBody>
                    <a:bodyPr/>
                    <a:lstStyle/>
                    <a:p>
                      <a:pPr algn="ctr">
                        <a:lnSpc>
                          <a:spcPct val="150000"/>
                        </a:lnSpc>
                        <a:spcAft>
                          <a:spcPts val="0"/>
                        </a:spcAft>
                      </a:pPr>
                      <a:r>
                        <a:rPr lang="en-US" sz="2400" b="1" kern="100" dirty="0">
                          <a:solidFill>
                            <a:srgbClr val="FF0000"/>
                          </a:solidFill>
                          <a:effectLst/>
                          <a:latin typeface="Times New Roman" panose="02020603050405020304" pitchFamily="18" charset="0"/>
                          <a:cs typeface="Times New Roman" panose="02020603050405020304" pitchFamily="18" charset="0"/>
                        </a:rPr>
                        <a:t>C</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向含有</a:t>
                      </a:r>
                      <a:r>
                        <a:rPr lang="en-US" sz="2400" b="1" kern="100" dirty="0">
                          <a:solidFill>
                            <a:srgbClr val="0000FF"/>
                          </a:solidFill>
                          <a:effectLst/>
                          <a:latin typeface="Times New Roman" panose="02020603050405020304" pitchFamily="18" charset="0"/>
                          <a:cs typeface="Times New Roman" panose="02020603050405020304" pitchFamily="18" charset="0"/>
                        </a:rPr>
                        <a:t>Fe</a:t>
                      </a:r>
                      <a:r>
                        <a:rPr lang="en-US" sz="2400" b="1" kern="100" baseline="30000" dirty="0">
                          <a:solidFill>
                            <a:srgbClr val="0000FF"/>
                          </a:solidFill>
                          <a:effectLst/>
                          <a:latin typeface="Times New Roman" panose="02020603050405020304" pitchFamily="18" charset="0"/>
                          <a:cs typeface="Times New Roman" panose="02020603050405020304" pitchFamily="18" charset="0"/>
                        </a:rPr>
                        <a:t>3+</a:t>
                      </a:r>
                      <a:r>
                        <a:rPr lang="zh-CN" sz="2400" b="1" kern="100" dirty="0">
                          <a:solidFill>
                            <a:srgbClr val="0000FF"/>
                          </a:solidFill>
                          <a:effectLst/>
                          <a:latin typeface="Times New Roman" panose="02020603050405020304" pitchFamily="18" charset="0"/>
                          <a:cs typeface="Times New Roman" panose="02020603050405020304" pitchFamily="18" charset="0"/>
                        </a:rPr>
                        <a:t>的</a:t>
                      </a:r>
                      <a:r>
                        <a:rPr lang="en-US" sz="2400" b="1" kern="100" dirty="0">
                          <a:solidFill>
                            <a:srgbClr val="0000FF"/>
                          </a:solidFill>
                          <a:effectLst/>
                          <a:latin typeface="Times New Roman" panose="02020603050405020304" pitchFamily="18" charset="0"/>
                          <a:cs typeface="Times New Roman" panose="02020603050405020304" pitchFamily="18" charset="0"/>
                        </a:rPr>
                        <a:t>MgSO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4</a:t>
                      </a:r>
                      <a:r>
                        <a:rPr lang="zh-CN" sz="2400" b="1" kern="100" dirty="0">
                          <a:solidFill>
                            <a:srgbClr val="0000FF"/>
                          </a:solidFill>
                          <a:effectLst/>
                          <a:latin typeface="Times New Roman" panose="02020603050405020304" pitchFamily="18" charset="0"/>
                          <a:cs typeface="Times New Roman" panose="02020603050405020304" pitchFamily="18" charset="0"/>
                        </a:rPr>
                        <a:t>溶液中，先加</a:t>
                      </a:r>
                      <a:r>
                        <a:rPr lang="en-US" sz="2400" b="1" kern="100" dirty="0">
                          <a:solidFill>
                            <a:srgbClr val="0000FF"/>
                          </a:solidFill>
                          <a:effectLst/>
                          <a:latin typeface="Times New Roman" panose="02020603050405020304" pitchFamily="18" charset="0"/>
                          <a:cs typeface="Times New Roman" panose="02020603050405020304" pitchFamily="18" charset="0"/>
                        </a:rPr>
                        <a:t>H</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en-US" sz="2400" b="1" kern="100" dirty="0">
                          <a:solidFill>
                            <a:srgbClr val="0000FF"/>
                          </a:solidFill>
                          <a:effectLst/>
                          <a:latin typeface="Times New Roman" panose="02020603050405020304" pitchFamily="18" charset="0"/>
                          <a:cs typeface="Times New Roman" panose="02020603050405020304" pitchFamily="18" charset="0"/>
                        </a:rPr>
                        <a:t>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zh-CN" sz="2400" b="1" kern="100" dirty="0">
                          <a:solidFill>
                            <a:srgbClr val="0000FF"/>
                          </a:solidFill>
                          <a:effectLst/>
                          <a:latin typeface="Times New Roman" panose="02020603050405020304" pitchFamily="18" charset="0"/>
                          <a:cs typeface="Times New Roman" panose="02020603050405020304" pitchFamily="18" charset="0"/>
                        </a:rPr>
                        <a:t>溶液，然后再调溶液的</a:t>
                      </a:r>
                      <a:r>
                        <a:rPr lang="en-US" sz="2400" b="1" kern="100" dirty="0">
                          <a:solidFill>
                            <a:srgbClr val="0000FF"/>
                          </a:solidFill>
                          <a:effectLst/>
                          <a:latin typeface="Times New Roman" panose="02020603050405020304" pitchFamily="18" charset="0"/>
                          <a:cs typeface="Times New Roman" panose="02020603050405020304" pitchFamily="18" charset="0"/>
                        </a:rPr>
                        <a:t>pH</a:t>
                      </a:r>
                      <a:r>
                        <a:rPr lang="zh-CN" sz="2400" b="1" kern="100" dirty="0">
                          <a:solidFill>
                            <a:srgbClr val="0000FF"/>
                          </a:solidFill>
                          <a:effectLst/>
                          <a:latin typeface="Times New Roman" panose="02020603050405020304" pitchFamily="18" charset="0"/>
                          <a:cs typeface="Times New Roman" panose="02020603050405020304" pitchFamily="18" charset="0"/>
                        </a:rPr>
                        <a:t>约为</a:t>
                      </a:r>
                      <a:r>
                        <a:rPr lang="en-US" sz="2400" b="1" kern="100" dirty="0">
                          <a:solidFill>
                            <a:srgbClr val="0000FF"/>
                          </a:solidFill>
                          <a:effectLst/>
                          <a:latin typeface="Times New Roman" panose="02020603050405020304" pitchFamily="18" charset="0"/>
                          <a:cs typeface="Times New Roman" panose="02020603050405020304" pitchFamily="18" charset="0"/>
                        </a:rPr>
                        <a:t>5</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有红褐色沉淀生成</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en-US" sz="2400" b="1" kern="100" dirty="0">
                          <a:solidFill>
                            <a:srgbClr val="0000FF"/>
                          </a:solidFill>
                          <a:effectLst/>
                          <a:latin typeface="Times New Roman" panose="02020603050405020304" pitchFamily="18" charset="0"/>
                          <a:cs typeface="Times New Roman" panose="02020603050405020304" pitchFamily="18" charset="0"/>
                        </a:rPr>
                        <a:t>Fe</a:t>
                      </a:r>
                      <a:r>
                        <a:rPr lang="en-US" sz="2400" b="1" kern="100" baseline="30000" dirty="0">
                          <a:solidFill>
                            <a:srgbClr val="0000FF"/>
                          </a:solidFill>
                          <a:effectLst/>
                          <a:latin typeface="Times New Roman" panose="02020603050405020304" pitchFamily="18" charset="0"/>
                          <a:cs typeface="Times New Roman" panose="02020603050405020304" pitchFamily="18" charset="0"/>
                        </a:rPr>
                        <a:t>2+</a:t>
                      </a:r>
                      <a:r>
                        <a:rPr lang="zh-CN" sz="2400" b="1" kern="100" dirty="0">
                          <a:solidFill>
                            <a:srgbClr val="0000FF"/>
                          </a:solidFill>
                          <a:effectLst/>
                          <a:latin typeface="Times New Roman" panose="02020603050405020304" pitchFamily="18" charset="0"/>
                          <a:cs typeface="Times New Roman" panose="02020603050405020304" pitchFamily="18" charset="0"/>
                        </a:rPr>
                        <a:t>被</a:t>
                      </a:r>
                      <a:r>
                        <a:rPr lang="en-US" sz="2400" b="1" kern="100" dirty="0" smtClean="0">
                          <a:solidFill>
                            <a:srgbClr val="0000FF"/>
                          </a:solidFill>
                          <a:effectLst/>
                          <a:latin typeface="Times New Roman" panose="02020603050405020304" pitchFamily="18" charset="0"/>
                          <a:cs typeface="Times New Roman" panose="02020603050405020304" pitchFamily="18" charset="0"/>
                        </a:rPr>
                        <a:t>H</a:t>
                      </a:r>
                      <a:r>
                        <a:rPr lang="en-US" sz="2400" b="1" kern="100" baseline="-25000" dirty="0" smtClean="0">
                          <a:solidFill>
                            <a:srgbClr val="0000FF"/>
                          </a:solidFill>
                          <a:effectLst/>
                          <a:latin typeface="Times New Roman" panose="02020603050405020304" pitchFamily="18" charset="0"/>
                          <a:cs typeface="Times New Roman" panose="02020603050405020304" pitchFamily="18" charset="0"/>
                        </a:rPr>
                        <a:t>2</a:t>
                      </a:r>
                      <a:r>
                        <a:rPr lang="en-US" sz="2400" b="1" kern="100" dirty="0" smtClean="0">
                          <a:solidFill>
                            <a:srgbClr val="0000FF"/>
                          </a:solidFill>
                          <a:effectLst/>
                          <a:latin typeface="Times New Roman" panose="02020603050405020304" pitchFamily="18" charset="0"/>
                          <a:cs typeface="Times New Roman" panose="02020603050405020304" pitchFamily="18" charset="0"/>
                        </a:rPr>
                        <a:t>O</a:t>
                      </a:r>
                      <a:r>
                        <a:rPr lang="en-US" sz="2400" b="1" kern="100" baseline="-25000" dirty="0" smtClean="0">
                          <a:solidFill>
                            <a:srgbClr val="0000FF"/>
                          </a:solidFill>
                          <a:effectLst/>
                          <a:latin typeface="Times New Roman" panose="02020603050405020304" pitchFamily="18" charset="0"/>
                          <a:cs typeface="Times New Roman" panose="02020603050405020304" pitchFamily="18" charset="0"/>
                        </a:rPr>
                        <a:t>2</a:t>
                      </a:r>
                    </a:p>
                    <a:p>
                      <a:pPr algn="ctr">
                        <a:lnSpc>
                          <a:spcPct val="150000"/>
                        </a:lnSpc>
                        <a:spcAft>
                          <a:spcPts val="0"/>
                        </a:spcAft>
                      </a:pPr>
                      <a:r>
                        <a:rPr lang="zh-CN" sz="2400" b="1" kern="100" dirty="0" smtClean="0">
                          <a:solidFill>
                            <a:srgbClr val="0000FF"/>
                          </a:solidFill>
                          <a:effectLst/>
                          <a:latin typeface="Times New Roman" panose="02020603050405020304" pitchFamily="18" charset="0"/>
                          <a:cs typeface="Times New Roman" panose="02020603050405020304" pitchFamily="18" charset="0"/>
                        </a:rPr>
                        <a:t>氧</a:t>
                      </a:r>
                      <a:r>
                        <a:rPr lang="zh-CN" sz="2400" b="1" kern="100" dirty="0">
                          <a:solidFill>
                            <a:srgbClr val="0000FF"/>
                          </a:solidFill>
                          <a:effectLst/>
                          <a:latin typeface="Times New Roman" panose="02020603050405020304" pitchFamily="18" charset="0"/>
                          <a:cs typeface="Times New Roman" panose="02020603050405020304" pitchFamily="18" charset="0"/>
                        </a:rPr>
                        <a:t>化为</a:t>
                      </a:r>
                      <a:r>
                        <a:rPr lang="en-US" sz="2400" b="1" kern="100" dirty="0">
                          <a:solidFill>
                            <a:srgbClr val="0000FF"/>
                          </a:solidFill>
                          <a:effectLst/>
                          <a:latin typeface="Times New Roman" panose="02020603050405020304" pitchFamily="18" charset="0"/>
                          <a:cs typeface="Times New Roman" panose="02020603050405020304" pitchFamily="18" charset="0"/>
                        </a:rPr>
                        <a:t>Fe</a:t>
                      </a:r>
                      <a:r>
                        <a:rPr lang="en-US" sz="2400" b="1" kern="100" baseline="30000" dirty="0">
                          <a:solidFill>
                            <a:srgbClr val="0000FF"/>
                          </a:solidFill>
                          <a:effectLst/>
                          <a:latin typeface="Times New Roman" panose="02020603050405020304" pitchFamily="18" charset="0"/>
                          <a:cs typeface="Times New Roman" panose="02020603050405020304" pitchFamily="18" charset="0"/>
                        </a:rPr>
                        <a:t>3+</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r>
              <a:tr h="1278984">
                <a:tc>
                  <a:txBody>
                    <a:bodyPr/>
                    <a:lstStyle/>
                    <a:p>
                      <a:pPr algn="ctr">
                        <a:lnSpc>
                          <a:spcPct val="150000"/>
                        </a:lnSpc>
                        <a:spcAft>
                          <a:spcPts val="0"/>
                        </a:spcAft>
                      </a:pPr>
                      <a:r>
                        <a:rPr lang="en-US" sz="2400" b="1" kern="100" dirty="0">
                          <a:solidFill>
                            <a:srgbClr val="FF0000"/>
                          </a:solidFill>
                          <a:effectLst/>
                          <a:latin typeface="Times New Roman" panose="02020603050405020304" pitchFamily="18" charset="0"/>
                          <a:cs typeface="Times New Roman" panose="02020603050405020304" pitchFamily="18" charset="0"/>
                        </a:rPr>
                        <a:t>D</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将</a:t>
                      </a:r>
                      <a:r>
                        <a:rPr lang="en-US" sz="2400" b="1" kern="100" dirty="0">
                          <a:solidFill>
                            <a:srgbClr val="0000FF"/>
                          </a:solidFill>
                          <a:effectLst/>
                          <a:latin typeface="Times New Roman" panose="02020603050405020304" pitchFamily="18" charset="0"/>
                          <a:cs typeface="Times New Roman" panose="02020603050405020304" pitchFamily="18" charset="0"/>
                        </a:rPr>
                        <a:t>KI</a:t>
                      </a:r>
                      <a:r>
                        <a:rPr lang="zh-CN" sz="2400" b="1" kern="100" dirty="0">
                          <a:solidFill>
                            <a:srgbClr val="0000FF"/>
                          </a:solidFill>
                          <a:effectLst/>
                          <a:latin typeface="Times New Roman" panose="02020603050405020304" pitchFamily="18" charset="0"/>
                          <a:cs typeface="Times New Roman" panose="02020603050405020304" pitchFamily="18" charset="0"/>
                        </a:rPr>
                        <a:t>和</a:t>
                      </a:r>
                      <a:r>
                        <a:rPr lang="en-US" sz="2400" b="1" kern="100" dirty="0">
                          <a:solidFill>
                            <a:srgbClr val="0000FF"/>
                          </a:solidFill>
                          <a:effectLst/>
                          <a:latin typeface="Times New Roman" panose="02020603050405020304" pitchFamily="18" charset="0"/>
                          <a:cs typeface="Times New Roman" panose="02020603050405020304" pitchFamily="18" charset="0"/>
                        </a:rPr>
                        <a:t>FeCl</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3</a:t>
                      </a:r>
                      <a:r>
                        <a:rPr lang="zh-CN" sz="2400" b="1" kern="100" dirty="0">
                          <a:solidFill>
                            <a:srgbClr val="0000FF"/>
                          </a:solidFill>
                          <a:effectLst/>
                          <a:latin typeface="Times New Roman" panose="02020603050405020304" pitchFamily="18" charset="0"/>
                          <a:cs typeface="Times New Roman" panose="02020603050405020304" pitchFamily="18" charset="0"/>
                        </a:rPr>
                        <a:t>溶液在试管中混合后，加入庚烷，振荡，静置</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下层溶液显紫红色</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生成的</a:t>
                      </a:r>
                      <a:r>
                        <a:rPr lang="en-US" sz="2400" b="1" kern="100" dirty="0" smtClean="0">
                          <a:solidFill>
                            <a:srgbClr val="0000FF"/>
                          </a:solidFill>
                          <a:effectLst/>
                          <a:latin typeface="Times New Roman" panose="02020603050405020304" pitchFamily="18" charset="0"/>
                          <a:cs typeface="Times New Roman" panose="02020603050405020304" pitchFamily="18" charset="0"/>
                        </a:rPr>
                        <a:t>I</a:t>
                      </a:r>
                      <a:r>
                        <a:rPr lang="en-US" sz="2400" b="1" kern="100" baseline="-25000" dirty="0" smtClean="0">
                          <a:solidFill>
                            <a:srgbClr val="0000FF"/>
                          </a:solidFill>
                          <a:effectLst/>
                          <a:latin typeface="Times New Roman" panose="02020603050405020304" pitchFamily="18" charset="0"/>
                          <a:cs typeface="Times New Roman" panose="02020603050405020304" pitchFamily="18" charset="0"/>
                        </a:rPr>
                        <a:t>2</a:t>
                      </a:r>
                      <a:r>
                        <a:rPr lang="zh-CN" sz="2400" b="1" kern="100" dirty="0" smtClean="0">
                          <a:solidFill>
                            <a:srgbClr val="0000FF"/>
                          </a:solidFill>
                          <a:effectLst/>
                          <a:latin typeface="Times New Roman" panose="02020603050405020304" pitchFamily="18" charset="0"/>
                          <a:cs typeface="Times New Roman" panose="02020603050405020304" pitchFamily="18" charset="0"/>
                        </a:rPr>
                        <a:t>溶</a:t>
                      </a:r>
                      <a:r>
                        <a:rPr lang="zh-CN" sz="2400" b="1" kern="100" dirty="0">
                          <a:solidFill>
                            <a:srgbClr val="0000FF"/>
                          </a:solidFill>
                          <a:effectLst/>
                          <a:latin typeface="Times New Roman" panose="02020603050405020304" pitchFamily="18" charset="0"/>
                          <a:cs typeface="Times New Roman" panose="02020603050405020304" pitchFamily="18" charset="0"/>
                        </a:rPr>
                        <a:t>于庚烷中</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r>
            </a:tbl>
          </a:graphicData>
        </a:graphic>
      </p:graphicFrame>
      <p:sp>
        <p:nvSpPr>
          <p:cNvPr id="3" name="Rectangle 1"/>
          <p:cNvSpPr>
            <a:spLocks noChangeArrowheads="1"/>
          </p:cNvSpPr>
          <p:nvPr/>
        </p:nvSpPr>
        <p:spPr bwMode="auto">
          <a:xfrm>
            <a:off x="46534" y="28584"/>
            <a:ext cx="122905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(2016</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年广东省联考</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下列实验操作、现象及由此得出的结论均正确的是</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zh-CN" altLang="en-US" sz="5400" b="1" i="0" u="none" strike="noStrike" cap="none" normalizeH="0" baseline="0" dirty="0" smtClean="0">
              <a:ln>
                <a:noFill/>
              </a:ln>
              <a:solidFill>
                <a:schemeClr val="tx1"/>
              </a:solidFill>
              <a:effectLst/>
              <a:latin typeface="Arial" pitchFamily="34" charset="0"/>
              <a:ea typeface="宋体" pitchFamily="2" charset="-122"/>
            </a:endParaRPr>
          </a:p>
        </p:txBody>
      </p:sp>
      <p:sp>
        <p:nvSpPr>
          <p:cNvPr id="4" name="矩形 3"/>
          <p:cNvSpPr/>
          <p:nvPr/>
        </p:nvSpPr>
        <p:spPr>
          <a:xfrm>
            <a:off x="11344428" y="-14396"/>
            <a:ext cx="554960" cy="707886"/>
          </a:xfrm>
          <a:prstGeom prst="rect">
            <a:avLst/>
          </a:prstGeom>
        </p:spPr>
        <p:txBody>
          <a:bodyPr wrap="none">
            <a:spAutoFit/>
          </a:bodyPr>
          <a:lstStyle/>
          <a:p>
            <a:r>
              <a:rPr lang="en-US" altLang="zh-CN" sz="4000" b="1" kern="100" dirty="0" smtClean="0">
                <a:solidFill>
                  <a:srgbClr val="FF0000"/>
                </a:solidFill>
                <a:latin typeface="Times New Roman" panose="02020603050405020304" pitchFamily="18" charset="0"/>
                <a:ea typeface="华文细黑"/>
                <a:cs typeface="Times New Roman" panose="02020603050405020304" pitchFamily="18" charset="0"/>
              </a:rPr>
              <a:t>C</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5" name="矩形 4"/>
          <p:cNvSpPr/>
          <p:nvPr/>
        </p:nvSpPr>
        <p:spPr>
          <a:xfrm>
            <a:off x="9459008" y="169289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6" name="矩形 5"/>
          <p:cNvSpPr/>
          <p:nvPr/>
        </p:nvSpPr>
        <p:spPr>
          <a:xfrm>
            <a:off x="8903518" y="277301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7" name="TextBox 6"/>
          <p:cNvSpPr txBox="1"/>
          <p:nvPr/>
        </p:nvSpPr>
        <p:spPr>
          <a:xfrm>
            <a:off x="2040515" y="3381602"/>
            <a:ext cx="8807219" cy="523220"/>
          </a:xfrm>
          <a:prstGeom prst="rect">
            <a:avLst/>
          </a:prstGeom>
          <a:noFill/>
          <a:ln>
            <a:solidFill>
              <a:srgbClr val="FF0000"/>
            </a:solidFill>
          </a:ln>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Ba</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过量了，再加入</a:t>
            </a:r>
            <a:r>
              <a:rPr lang="en-US" altLang="zh-CN" sz="2800" b="1" dirty="0" smtClean="0">
                <a:solidFill>
                  <a:srgbClr val="FF0000"/>
                </a:solidFill>
                <a:latin typeface="Times New Roman" panose="02020603050405020304" pitchFamily="18" charset="0"/>
                <a:cs typeface="Times New Roman" panose="02020603050405020304" pitchFamily="18" charset="0"/>
              </a:rPr>
              <a:t>Na</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SO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4</a:t>
            </a:r>
            <a:r>
              <a:rPr lang="zh-CN" altLang="en-US" sz="2800" b="1" dirty="0" smtClean="0">
                <a:solidFill>
                  <a:srgbClr val="FF0000"/>
                </a:solidFill>
                <a:latin typeface="Times New Roman" panose="02020603050405020304" pitchFamily="18" charset="0"/>
                <a:cs typeface="Times New Roman" panose="02020603050405020304" pitchFamily="18" charset="0"/>
              </a:rPr>
              <a:t>，肯定会有</a:t>
            </a:r>
            <a:r>
              <a:rPr lang="en-US" altLang="zh-CN" sz="2800" b="1" dirty="0" smtClean="0">
                <a:solidFill>
                  <a:srgbClr val="FF0000"/>
                </a:solidFill>
                <a:latin typeface="Times New Roman" panose="02020603050405020304" pitchFamily="18" charset="0"/>
                <a:cs typeface="Times New Roman" panose="02020603050405020304" pitchFamily="18" charset="0"/>
              </a:rPr>
              <a:t>BaSO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4</a:t>
            </a:r>
            <a:r>
              <a:rPr lang="zh-CN" altLang="en-US" sz="2800" b="1" dirty="0" smtClean="0">
                <a:solidFill>
                  <a:srgbClr val="FF0000"/>
                </a:solidFill>
                <a:latin typeface="Times New Roman" panose="02020603050405020304" pitchFamily="18" charset="0"/>
                <a:cs typeface="Times New Roman" panose="02020603050405020304" pitchFamily="18" charset="0"/>
              </a:rPr>
              <a:t>沉淀生成</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9551590" y="4450100"/>
            <a:ext cx="466794" cy="707886"/>
          </a:xfrm>
          <a:prstGeom prst="rect">
            <a:avLst/>
          </a:prstGeom>
        </p:spPr>
        <p:txBody>
          <a:bodyPr wrap="none">
            <a:spAutoFit/>
          </a:bodyPr>
          <a:lstStyle/>
          <a:p>
            <a:r>
              <a:rPr lang="zh-CN" altLang="en-US" sz="4000" dirty="0">
                <a:solidFill>
                  <a:srgbClr val="FF0000"/>
                </a:solidFill>
              </a:rPr>
              <a:t>√</a:t>
            </a:r>
          </a:p>
        </p:txBody>
      </p:sp>
      <p:sp>
        <p:nvSpPr>
          <p:cNvPr id="9" name="矩形 8"/>
          <p:cNvSpPr/>
          <p:nvPr/>
        </p:nvSpPr>
        <p:spPr>
          <a:xfrm>
            <a:off x="9479582" y="57253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0" name="TextBox 9"/>
          <p:cNvSpPr txBox="1"/>
          <p:nvPr/>
        </p:nvSpPr>
        <p:spPr>
          <a:xfrm>
            <a:off x="1558702" y="6307340"/>
            <a:ext cx="9802684" cy="523220"/>
          </a:xfrm>
          <a:prstGeom prst="rect">
            <a:avLst/>
          </a:prstGeom>
          <a:noFill/>
          <a:ln>
            <a:solidFill>
              <a:srgbClr val="FF0000"/>
            </a:solidFill>
          </a:ln>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苯、汽油、庚烷</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液态烷烃</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密度比水小，应该是上层显紫红色</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2" name="椭圆 11"/>
          <p:cNvSpPr/>
          <p:nvPr/>
        </p:nvSpPr>
        <p:spPr bwMode="auto">
          <a:xfrm>
            <a:off x="4511030" y="4522108"/>
            <a:ext cx="1368152" cy="56387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04813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9" grpId="0"/>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6590"/>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卤素离子的检验方法</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沉淀法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2510943"/>
              </p:ext>
            </p:extLst>
          </p:nvPr>
        </p:nvGraphicFramePr>
        <p:xfrm>
          <a:off x="647700" y="1498476"/>
          <a:ext cx="11430000" cy="2400300"/>
        </p:xfrm>
        <a:graphic>
          <a:graphicData uri="http://schemas.openxmlformats.org/presentationml/2006/ole">
            <mc:AlternateContent xmlns:mc="http://schemas.openxmlformats.org/markup-compatibility/2006">
              <mc:Choice xmlns:v="urn:schemas-microsoft-com:vml" Requires="v">
                <p:oleObj spid="_x0000_s89481" name="文档" r:id="rId3" imgW="11418951" imgH="2419784" progId="Word.Document.12">
                  <p:embed/>
                </p:oleObj>
              </mc:Choice>
              <mc:Fallback>
                <p:oleObj name="文档" r:id="rId3" imgW="11418951" imgH="2419784" progId="Word.Document.12">
                  <p:embed/>
                  <p:pic>
                    <p:nvPicPr>
                      <p:cNvPr id="0" name=""/>
                      <p:cNvPicPr/>
                      <p:nvPr/>
                    </p:nvPicPr>
                    <p:blipFill>
                      <a:blip r:embed="rId4"/>
                      <a:stretch>
                        <a:fillRect/>
                      </a:stretch>
                    </p:blipFill>
                    <p:spPr>
                      <a:xfrm>
                        <a:off x="647700" y="1498476"/>
                        <a:ext cx="11430000" cy="2400300"/>
                      </a:xfrm>
                      <a:prstGeom prst="rect">
                        <a:avLst/>
                      </a:prstGeom>
                    </p:spPr>
                  </p:pic>
                </p:oleObj>
              </mc:Fallback>
            </mc:AlternateContent>
          </a:graphicData>
        </a:graphic>
      </p:graphicFrame>
      <p:sp>
        <p:nvSpPr>
          <p:cNvPr id="4" name="矩形 3"/>
          <p:cNvSpPr/>
          <p:nvPr/>
        </p:nvSpPr>
        <p:spPr>
          <a:xfrm>
            <a:off x="5349957" y="1485578"/>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白</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5393905" y="206220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淡黄</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5364471" y="2612640"/>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黄</a:t>
            </a:r>
            <a:endParaRPr lang="zh-CN" altLang="en-US" sz="2800" b="1" kern="100" dirty="0">
              <a:solidFill>
                <a:srgbClr val="0000FF"/>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45765619"/>
              </p:ext>
            </p:extLst>
          </p:nvPr>
        </p:nvGraphicFramePr>
        <p:xfrm>
          <a:off x="647700" y="3296664"/>
          <a:ext cx="11417300" cy="3302000"/>
        </p:xfrm>
        <a:graphic>
          <a:graphicData uri="http://schemas.openxmlformats.org/presentationml/2006/ole">
            <mc:AlternateContent xmlns:mc="http://schemas.openxmlformats.org/markup-compatibility/2006">
              <mc:Choice xmlns:v="urn:schemas-microsoft-com:vml" Requires="v">
                <p:oleObj spid="_x0000_s89482" name="文档" r:id="rId5" imgW="11418951" imgH="3327564" progId="Word.Document.12">
                  <p:embed/>
                </p:oleObj>
              </mc:Choice>
              <mc:Fallback>
                <p:oleObj name="文档" r:id="rId5" imgW="11418951" imgH="3327564" progId="Word.Document.12">
                  <p:embed/>
                  <p:pic>
                    <p:nvPicPr>
                      <p:cNvPr id="0" name=""/>
                      <p:cNvPicPr/>
                      <p:nvPr/>
                    </p:nvPicPr>
                    <p:blipFill>
                      <a:blip r:embed="rId6"/>
                      <a:stretch>
                        <a:fillRect/>
                      </a:stretch>
                    </p:blipFill>
                    <p:spPr>
                      <a:xfrm>
                        <a:off x="647700" y="3296664"/>
                        <a:ext cx="11417300" cy="3302000"/>
                      </a:xfrm>
                      <a:prstGeom prst="rect">
                        <a:avLst/>
                      </a:prstGeom>
                    </p:spPr>
                  </p:pic>
                </p:oleObj>
              </mc:Fallback>
            </mc:AlternateContent>
          </a:graphicData>
        </a:graphic>
      </p:graphicFrame>
      <p:sp>
        <p:nvSpPr>
          <p:cNvPr id="9" name="矩形 8"/>
          <p:cNvSpPr/>
          <p:nvPr/>
        </p:nvSpPr>
        <p:spPr>
          <a:xfrm>
            <a:off x="6149592" y="5196604"/>
            <a:ext cx="821059" cy="523220"/>
          </a:xfrm>
          <a:prstGeom prst="rect">
            <a:avLst/>
          </a:prstGeom>
        </p:spPr>
        <p:txBody>
          <a:bodyPr wrap="none">
            <a:spAutoFit/>
          </a:bodyPr>
          <a:lstStyle/>
          <a:p>
            <a:r>
              <a:rPr lang="en-US" altLang="zh-CN" sz="2800" b="1" dirty="0">
                <a:solidFill>
                  <a:srgbClr val="0000FF"/>
                </a:solidFill>
                <a:latin typeface="Times New Roman"/>
                <a:ea typeface="华文细黑"/>
              </a:rPr>
              <a:t>Br</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188026" y="5726060"/>
            <a:ext cx="562975" cy="523220"/>
          </a:xfrm>
          <a:prstGeom prst="rect">
            <a:avLst/>
          </a:prstGeom>
        </p:spPr>
        <p:txBody>
          <a:bodyPr wrap="none">
            <a:spAutoFit/>
          </a:bodyPr>
          <a:lstStyle/>
          <a:p>
            <a:r>
              <a:rPr lang="en-US" altLang="zh-CN" sz="2800" b="1" dirty="0">
                <a:solidFill>
                  <a:srgbClr val="0000FF"/>
                </a:solidFill>
                <a:latin typeface="Times New Roman"/>
                <a:ea typeface="华文细黑"/>
              </a:rPr>
              <a:t>I</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椭圆 12"/>
          <p:cNvSpPr/>
          <p:nvPr/>
        </p:nvSpPr>
        <p:spPr bwMode="auto">
          <a:xfrm>
            <a:off x="2120814" y="2325756"/>
            <a:ext cx="1152128" cy="57095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椭圆 7"/>
          <p:cNvSpPr/>
          <p:nvPr/>
        </p:nvSpPr>
        <p:spPr bwMode="auto">
          <a:xfrm>
            <a:off x="6122878" y="3760806"/>
            <a:ext cx="3817218" cy="1152128"/>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14" name="直接连接符 13"/>
          <p:cNvCxnSpPr/>
          <p:nvPr/>
        </p:nvCxnSpPr>
        <p:spPr>
          <a:xfrm>
            <a:off x="665578" y="6065062"/>
            <a:ext cx="10801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linds(horizont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linds(horizontal)">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arn(inVertical)">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barn(inVertical)">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P spid="13"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8983259"/>
              </p:ext>
            </p:extLst>
          </p:nvPr>
        </p:nvGraphicFramePr>
        <p:xfrm>
          <a:off x="747166" y="1792238"/>
          <a:ext cx="10388600" cy="2933700"/>
        </p:xfrm>
        <a:graphic>
          <a:graphicData uri="http://schemas.openxmlformats.org/presentationml/2006/ole">
            <mc:AlternateContent xmlns:mc="http://schemas.openxmlformats.org/markup-compatibility/2006">
              <mc:Choice xmlns:v="urn:schemas-microsoft-com:vml" Requires="v">
                <p:oleObj spid="_x0000_s90308" name="文档" r:id="rId3" imgW="10387669" imgH="2941091" progId="Word.Document.12">
                  <p:embed/>
                </p:oleObj>
              </mc:Choice>
              <mc:Fallback>
                <p:oleObj name="文档" r:id="rId3" imgW="10387669" imgH="2941091" progId="Word.Document.12">
                  <p:embed/>
                  <p:pic>
                    <p:nvPicPr>
                      <p:cNvPr id="0" name=""/>
                      <p:cNvPicPr/>
                      <p:nvPr/>
                    </p:nvPicPr>
                    <p:blipFill>
                      <a:blip r:embed="rId4"/>
                      <a:stretch>
                        <a:fillRect/>
                      </a:stretch>
                    </p:blipFill>
                    <p:spPr>
                      <a:xfrm>
                        <a:off x="747166" y="1792238"/>
                        <a:ext cx="10388600" cy="2933700"/>
                      </a:xfrm>
                      <a:prstGeom prst="rect">
                        <a:avLst/>
                      </a:prstGeom>
                    </p:spPr>
                  </p:pic>
                </p:oleObj>
              </mc:Fallback>
            </mc:AlternateContent>
          </a:graphicData>
        </a:graphic>
      </p:graphicFrame>
      <p:sp>
        <p:nvSpPr>
          <p:cNvPr id="11" name="矩形 10"/>
          <p:cNvSpPr/>
          <p:nvPr/>
        </p:nvSpPr>
        <p:spPr>
          <a:xfrm>
            <a:off x="9117959" y="2663106"/>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439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7890" y="765498"/>
            <a:ext cx="11010769" cy="541686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海水提溴的过程中不发生氧化还原反应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可以用淀粉溶液检验加碘食盐中的</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Bef>
                <a:spcPts val="1200"/>
              </a:spcBef>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萃取碘水中的碘，先振荡，后静置，液体分层，下层呈无色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碘易升华，可用加热升华法除去</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 name="矩形 3"/>
          <p:cNvSpPr/>
          <p:nvPr/>
        </p:nvSpPr>
        <p:spPr>
          <a:xfrm>
            <a:off x="7209234" y="1457628"/>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dirty="0">
              <a:solidFill>
                <a:srgbClr val="FF0000"/>
              </a:solidFill>
            </a:endParaRPr>
          </a:p>
        </p:txBody>
      </p:sp>
      <p:sp>
        <p:nvSpPr>
          <p:cNvPr id="5" name="矩形 4"/>
          <p:cNvSpPr/>
          <p:nvPr/>
        </p:nvSpPr>
        <p:spPr>
          <a:xfrm>
            <a:off x="7319342" y="2709714"/>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dirty="0">
              <a:solidFill>
                <a:srgbClr val="FF0000"/>
              </a:solidFill>
            </a:endParaRPr>
          </a:p>
        </p:txBody>
      </p:sp>
      <p:sp>
        <p:nvSpPr>
          <p:cNvPr id="6" name="矩形 5"/>
          <p:cNvSpPr/>
          <p:nvPr/>
        </p:nvSpPr>
        <p:spPr>
          <a:xfrm>
            <a:off x="766614" y="4797946"/>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7" name="矩形 6"/>
          <p:cNvSpPr/>
          <p:nvPr/>
        </p:nvSpPr>
        <p:spPr>
          <a:xfrm>
            <a:off x="8781955" y="5458212"/>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文本框 3"/>
          <p:cNvSpPr txBox="1"/>
          <p:nvPr/>
        </p:nvSpPr>
        <p:spPr bwMode="auto">
          <a:xfrm>
            <a:off x="406574" y="261442"/>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
        <p:nvSpPr>
          <p:cNvPr id="9" name="矩形 8"/>
          <p:cNvSpPr/>
          <p:nvPr/>
        </p:nvSpPr>
        <p:spPr>
          <a:xfrm>
            <a:off x="2494806" y="2114782"/>
            <a:ext cx="907300" cy="646331"/>
          </a:xfrm>
          <a:prstGeom prst="rect">
            <a:avLst/>
          </a:prstGeom>
        </p:spPr>
        <p:txBody>
          <a:bodyPr wrap="none">
            <a:spAutoFit/>
          </a:bodyPr>
          <a:lstStyle/>
          <a:p>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Br </a:t>
            </a:r>
            <a:r>
              <a:rPr lang="en-US" altLang="zh-CN" sz="36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endParaRPr lang="zh-CN" altLang="en-US" sz="3600" b="1" baseline="30000" dirty="0">
              <a:solidFill>
                <a:srgbClr val="FF0000"/>
              </a:solidFill>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a:off x="3330098" y="2463705"/>
            <a:ext cx="748884"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035778" y="2133650"/>
            <a:ext cx="851515" cy="646331"/>
          </a:xfrm>
          <a:prstGeom prst="rect">
            <a:avLst/>
          </a:prstGeom>
        </p:spPr>
        <p:txBody>
          <a:bodyPr wrap="none">
            <a:spAutoFit/>
          </a:bodyPr>
          <a:lstStyle/>
          <a:p>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Br</a:t>
            </a:r>
            <a:r>
              <a:rPr lang="en-US" altLang="zh-CN" sz="36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665564" y="3574372"/>
            <a:ext cx="4852610" cy="523220"/>
          </a:xfrm>
          <a:prstGeom prst="rect">
            <a:avLst/>
          </a:prstGeom>
        </p:spPr>
        <p:txBody>
          <a:bodyPr wrap="none">
            <a:spAutoFit/>
          </a:bodyPr>
          <a:lstStyle/>
          <a:p>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如何检验加碘盐中的碘元素？</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4" name="矩形 13"/>
          <p:cNvSpPr/>
          <p:nvPr/>
        </p:nvSpPr>
        <p:spPr>
          <a:xfrm>
            <a:off x="5616301" y="3358348"/>
            <a:ext cx="982961" cy="707886"/>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IO</a:t>
            </a:r>
            <a:r>
              <a:rPr lang="en-US" altLang="zh-CN" sz="3200" b="1" kern="100" baseline="-25000" dirty="0" smtClean="0">
                <a:solidFill>
                  <a:srgbClr val="0000FF"/>
                </a:solidFill>
                <a:latin typeface="Times New Roman"/>
                <a:ea typeface="华文细黑"/>
                <a:cs typeface="Courier New"/>
              </a:rPr>
              <a:t>3</a:t>
            </a:r>
            <a:r>
              <a:rPr lang="en-US" altLang="zh-CN" sz="3200" b="1" kern="100" baseline="30000" dirty="0">
                <a:solidFill>
                  <a:srgbClr val="0000FF"/>
                </a:solidFill>
                <a:latin typeface="Times New Roman" panose="02020603050405020304" pitchFamily="18" charset="0"/>
                <a:ea typeface="华文细黑"/>
                <a:cs typeface="Times New Roman" panose="02020603050405020304" pitchFamily="18" charset="0"/>
              </a:rPr>
              <a:t> </a:t>
            </a:r>
            <a:r>
              <a:rPr lang="en-US" altLang="zh-CN" sz="4000" b="1" kern="100" baseline="30000" dirty="0">
                <a:solidFill>
                  <a:srgbClr val="0000FF"/>
                </a:solidFill>
                <a:latin typeface="Times New Roman" panose="02020603050405020304" pitchFamily="18" charset="0"/>
                <a:ea typeface="华文细黑"/>
                <a:cs typeface="Times New Roman" panose="02020603050405020304" pitchFamily="18" charset="0"/>
              </a:rPr>
              <a:t>-</a:t>
            </a:r>
            <a:endParaRPr lang="zh-CN" altLang="en-US" sz="3200" b="1" dirty="0">
              <a:solidFill>
                <a:srgbClr val="0000FF"/>
              </a:solidFill>
            </a:endParaRPr>
          </a:p>
        </p:txBody>
      </p:sp>
      <p:cxnSp>
        <p:nvCxnSpPr>
          <p:cNvPr id="15" name="直接箭头连接符 14"/>
          <p:cNvCxnSpPr/>
          <p:nvPr/>
        </p:nvCxnSpPr>
        <p:spPr>
          <a:xfrm>
            <a:off x="6583020" y="3832164"/>
            <a:ext cx="2531506"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887294" y="3242798"/>
            <a:ext cx="1718740"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KI+</a:t>
            </a:r>
            <a:r>
              <a:rPr lang="zh-CN" altLang="en-US" sz="3200" b="1" kern="100" dirty="0" smtClean="0">
                <a:solidFill>
                  <a:srgbClr val="0000FF"/>
                </a:solidFill>
                <a:latin typeface="Times New Roman"/>
                <a:ea typeface="华文细黑"/>
                <a:cs typeface="Courier New"/>
              </a:rPr>
              <a:t>淀粉</a:t>
            </a:r>
            <a:endParaRPr lang="zh-CN" altLang="en-US" sz="3200" b="1" dirty="0">
              <a:solidFill>
                <a:srgbClr val="0000FF"/>
              </a:solidFill>
            </a:endParaRPr>
          </a:p>
        </p:txBody>
      </p:sp>
      <p:sp>
        <p:nvSpPr>
          <p:cNvPr id="18" name="矩形 17"/>
          <p:cNvSpPr/>
          <p:nvPr/>
        </p:nvSpPr>
        <p:spPr>
          <a:xfrm>
            <a:off x="6671270" y="3810713"/>
            <a:ext cx="2215671" cy="584775"/>
          </a:xfrm>
          <a:prstGeom prst="rect">
            <a:avLst/>
          </a:prstGeom>
        </p:spPr>
        <p:txBody>
          <a:bodyPr wrap="none">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4</a:t>
            </a:r>
            <a:r>
              <a:rPr lang="zh-CN" altLang="en-US" sz="3200" b="1" dirty="0" smtClean="0">
                <a:solidFill>
                  <a:srgbClr val="0000FF"/>
                </a:solidFill>
                <a:latin typeface="Times New Roman" panose="02020603050405020304" pitchFamily="18" charset="0"/>
                <a:cs typeface="Times New Roman" panose="02020603050405020304" pitchFamily="18" charset="0"/>
              </a:rPr>
              <a:t>酸化</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9" name="矩形 18"/>
          <p:cNvSpPr/>
          <p:nvPr/>
        </p:nvSpPr>
        <p:spPr>
          <a:xfrm>
            <a:off x="9100012" y="3516878"/>
            <a:ext cx="481222"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I</a:t>
            </a:r>
            <a:r>
              <a:rPr lang="en-US" altLang="zh-CN" sz="3200" b="1" kern="100" baseline="-25000" dirty="0" smtClean="0">
                <a:solidFill>
                  <a:srgbClr val="0000FF"/>
                </a:solidFill>
                <a:latin typeface="Times New Roman"/>
                <a:ea typeface="华文细黑"/>
                <a:cs typeface="Courier New"/>
              </a:rPr>
              <a:t>2</a:t>
            </a:r>
            <a:endParaRPr lang="zh-CN" altLang="en-US" sz="3200" b="1" dirty="0">
              <a:solidFill>
                <a:srgbClr val="0000FF"/>
              </a:solidFill>
            </a:endParaRPr>
          </a:p>
        </p:txBody>
      </p:sp>
      <p:sp>
        <p:nvSpPr>
          <p:cNvPr id="20" name="矩形 19"/>
          <p:cNvSpPr/>
          <p:nvPr/>
        </p:nvSpPr>
        <p:spPr>
          <a:xfrm>
            <a:off x="9479582" y="3502364"/>
            <a:ext cx="2236510" cy="584775"/>
          </a:xfrm>
          <a:prstGeom prst="rect">
            <a:avLst/>
          </a:prstGeom>
        </p:spPr>
        <p:txBody>
          <a:bodyPr wrap="none">
            <a:spAutoFit/>
          </a:bodyPr>
          <a:lstStyle/>
          <a:p>
            <a:r>
              <a:rPr lang="zh-CN" altLang="en-US" sz="3200" b="1" kern="100" dirty="0" smtClean="0">
                <a:solidFill>
                  <a:srgbClr val="0000FF"/>
                </a:solidFill>
                <a:latin typeface="Times New Roman"/>
                <a:ea typeface="华文细黑"/>
                <a:cs typeface="Courier New"/>
              </a:rPr>
              <a:t>遇淀粉变蓝</a:t>
            </a:r>
            <a:endParaRPr lang="zh-CN" altLang="en-US" sz="3200" b="1" dirty="0">
              <a:solidFill>
                <a:srgbClr val="0000FF"/>
              </a:solidFill>
            </a:endParaRPr>
          </a:p>
        </p:txBody>
      </p:sp>
      <p:sp>
        <p:nvSpPr>
          <p:cNvPr id="21" name="矩形 20"/>
          <p:cNvSpPr/>
          <p:nvPr/>
        </p:nvSpPr>
        <p:spPr>
          <a:xfrm>
            <a:off x="2062758" y="4873437"/>
            <a:ext cx="7593745"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CCl</a:t>
            </a:r>
            <a:r>
              <a:rPr lang="en-US" altLang="zh-CN" sz="3200" b="1" kern="100" baseline="-25000" dirty="0" smtClean="0">
                <a:solidFill>
                  <a:srgbClr val="0000FF"/>
                </a:solidFill>
                <a:latin typeface="Times New Roman"/>
                <a:ea typeface="华文细黑"/>
                <a:cs typeface="Courier New"/>
              </a:rPr>
              <a:t>4</a:t>
            </a:r>
            <a:r>
              <a:rPr lang="zh-CN" altLang="en-US" sz="3200" b="1" kern="100" dirty="0" smtClean="0">
                <a:solidFill>
                  <a:srgbClr val="0000FF"/>
                </a:solidFill>
                <a:latin typeface="Times New Roman"/>
                <a:ea typeface="华文细黑"/>
                <a:cs typeface="Courier New"/>
              </a:rPr>
              <a:t>密度比水大，在下层，下层呈紫红色</a:t>
            </a:r>
            <a:endParaRPr lang="zh-CN" altLang="en-US" sz="3200" b="1" dirty="0">
              <a:solidFill>
                <a:srgbClr val="0000FF"/>
              </a:solidFill>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blinds(horizontal)">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2" grpId="0"/>
      <p:bldP spid="13" grpId="0"/>
      <p:bldP spid="14" grpId="0"/>
      <p:bldP spid="17" grpId="0"/>
      <p:bldP spid="18" grpId="0"/>
      <p:bldP spid="19" grpId="0"/>
      <p:bldP spid="20"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下列哪些事实或实验能说明氧化性：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氯水分别滴入</a:t>
            </a:r>
            <a:r>
              <a:rPr lang="en-US" altLang="zh-CN" sz="2800" kern="100" dirty="0">
                <a:latin typeface="Times New Roman"/>
                <a:ea typeface="华文细黑"/>
                <a:cs typeface="Courier New"/>
              </a:rPr>
              <a:t>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溶液中颜色加深，而溴水滴入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溶液中无明显变化，滴入</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淀粉溶液中，溶液变蓝</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的混合气体光照爆炸，</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的混合气体加热才能反应，而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反应更困难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分别与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的化合物的化合价</a:t>
            </a:r>
            <a:r>
              <a:rPr lang="zh-CN" altLang="zh-CN" sz="2800" kern="100" dirty="0" smtClean="0">
                <a:latin typeface="Times New Roman"/>
                <a:ea typeface="华文细黑"/>
                <a:cs typeface="Times New Roman"/>
              </a:rPr>
              <a:t>高低</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的热稳定性越来越差</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在水中的溶解度逐渐减小</a:t>
            </a:r>
            <a:endParaRPr lang="zh-CN" altLang="zh-CN" sz="1050" kern="100" dirty="0">
              <a:effectLst/>
              <a:latin typeface="宋体"/>
              <a:cs typeface="Courier New"/>
            </a:endParaRPr>
          </a:p>
        </p:txBody>
      </p:sp>
      <p:sp>
        <p:nvSpPr>
          <p:cNvPr id="2" name="矩形 1"/>
          <p:cNvSpPr/>
          <p:nvPr/>
        </p:nvSpPr>
        <p:spPr>
          <a:xfrm>
            <a:off x="8098730" y="552827"/>
            <a:ext cx="1261884" cy="523220"/>
          </a:xfrm>
          <a:prstGeom prst="rect">
            <a:avLst/>
          </a:prstGeom>
        </p:spPr>
        <p:txBody>
          <a:bodyPr wrap="none">
            <a:spAutoFit/>
          </a:bodyPr>
          <a:lstStyle/>
          <a:p>
            <a:pPr>
              <a:defRPr/>
            </a:pPr>
            <a:r>
              <a:rPr lang="en-US" altLang="zh-CN" sz="2800" b="1" kern="100" dirty="0" smtClean="0">
                <a:solidFill>
                  <a:srgbClr val="FF0000"/>
                </a:solidFill>
                <a:latin typeface="Times New Roman"/>
                <a:ea typeface="华文细黑"/>
                <a:cs typeface="Times New Roman"/>
              </a:rPr>
              <a:t>①②④</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13" name="组合 12"/>
          <p:cNvGrpSpPr/>
          <p:nvPr/>
        </p:nvGrpSpPr>
        <p:grpSpPr>
          <a:xfrm>
            <a:off x="8653627" y="4077866"/>
            <a:ext cx="3418243" cy="770161"/>
            <a:chOff x="8653627" y="4077866"/>
            <a:chExt cx="3418243" cy="770161"/>
          </a:xfrm>
        </p:grpSpPr>
        <p:sp>
          <p:nvSpPr>
            <p:cNvPr id="5" name="矩形 4"/>
            <p:cNvSpPr/>
            <p:nvPr/>
          </p:nvSpPr>
          <p:spPr>
            <a:xfrm>
              <a:off x="8653627" y="4324807"/>
              <a:ext cx="3418243"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2Fe + 3Cl</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=2FeCl</a:t>
              </a:r>
              <a:r>
                <a:rPr lang="en-US" altLang="zh-CN" sz="2800" b="1" kern="100" baseline="-25000" dirty="0" smtClean="0">
                  <a:solidFill>
                    <a:srgbClr val="0000FF"/>
                  </a:solidFill>
                  <a:latin typeface="Times New Roman"/>
                  <a:ea typeface="华文细黑"/>
                  <a:cs typeface="Courier New"/>
                </a:rPr>
                <a:t>3</a:t>
              </a:r>
              <a:endParaRPr lang="zh-CN" altLang="en-US" b="1" dirty="0">
                <a:solidFill>
                  <a:srgbClr val="0000FF"/>
                </a:solidFill>
              </a:endParaRPr>
            </a:p>
          </p:txBody>
        </p:sp>
        <p:sp>
          <p:nvSpPr>
            <p:cNvPr id="8" name="矩形 7"/>
            <p:cNvSpPr/>
            <p:nvPr/>
          </p:nvSpPr>
          <p:spPr>
            <a:xfrm>
              <a:off x="10398271" y="4077866"/>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grpSp>
        <p:nvGrpSpPr>
          <p:cNvPr id="12" name="组合 11"/>
          <p:cNvGrpSpPr/>
          <p:nvPr/>
        </p:nvGrpSpPr>
        <p:grpSpPr>
          <a:xfrm>
            <a:off x="8653627" y="4797946"/>
            <a:ext cx="3594574" cy="767710"/>
            <a:chOff x="8653627" y="4769480"/>
            <a:chExt cx="3594574" cy="767710"/>
          </a:xfrm>
        </p:grpSpPr>
        <p:sp>
          <p:nvSpPr>
            <p:cNvPr id="6" name="矩形 5"/>
            <p:cNvSpPr/>
            <p:nvPr/>
          </p:nvSpPr>
          <p:spPr>
            <a:xfrm>
              <a:off x="8653627" y="5013970"/>
              <a:ext cx="3594574"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2Fe + 3Br</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=2FeBr</a:t>
              </a:r>
              <a:r>
                <a:rPr lang="en-US" altLang="zh-CN" sz="2800" b="1" kern="100" baseline="-25000" dirty="0" smtClean="0">
                  <a:solidFill>
                    <a:srgbClr val="0000FF"/>
                  </a:solidFill>
                  <a:latin typeface="Times New Roman"/>
                  <a:ea typeface="华文细黑"/>
                  <a:cs typeface="Courier New"/>
                </a:rPr>
                <a:t>3</a:t>
              </a:r>
              <a:endParaRPr lang="zh-CN" altLang="en-US" b="1" dirty="0">
                <a:solidFill>
                  <a:srgbClr val="0000FF"/>
                </a:solidFill>
              </a:endParaRPr>
            </a:p>
          </p:txBody>
        </p:sp>
        <p:sp>
          <p:nvSpPr>
            <p:cNvPr id="9" name="矩形 8"/>
            <p:cNvSpPr/>
            <p:nvPr/>
          </p:nvSpPr>
          <p:spPr>
            <a:xfrm>
              <a:off x="10415686" y="4769480"/>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grpSp>
        <p:nvGrpSpPr>
          <p:cNvPr id="11" name="组合 10"/>
          <p:cNvGrpSpPr/>
          <p:nvPr/>
        </p:nvGrpSpPr>
        <p:grpSpPr>
          <a:xfrm>
            <a:off x="9127402" y="5470396"/>
            <a:ext cx="2440412" cy="767710"/>
            <a:chOff x="9127402" y="5470396"/>
            <a:chExt cx="2440412" cy="767710"/>
          </a:xfrm>
        </p:grpSpPr>
        <p:sp>
          <p:nvSpPr>
            <p:cNvPr id="7" name="矩形 6"/>
            <p:cNvSpPr/>
            <p:nvPr/>
          </p:nvSpPr>
          <p:spPr>
            <a:xfrm>
              <a:off x="9127402" y="5714886"/>
              <a:ext cx="2440412"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Fe + I</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=FeI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10271670" y="5470396"/>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sp>
        <p:nvSpPr>
          <p:cNvPr id="14" name="矩形 13"/>
          <p:cNvSpPr/>
          <p:nvPr/>
        </p:nvSpPr>
        <p:spPr>
          <a:xfrm>
            <a:off x="9479582" y="3789834"/>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6671270" y="507726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3862958" y="3266614"/>
            <a:ext cx="532870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氧化性：</a:t>
            </a:r>
            <a:r>
              <a:rPr lang="en-US" altLang="zh-CN" sz="2800" b="1" kern="100" dirty="0" smtClean="0">
                <a:solidFill>
                  <a:srgbClr val="0000FF"/>
                </a:solidFill>
                <a:latin typeface="Times New Roman"/>
                <a:ea typeface="华文细黑"/>
                <a:cs typeface="Courier New"/>
              </a:rPr>
              <a:t>F</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Cl</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Br</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Fe</a:t>
            </a:r>
            <a:r>
              <a:rPr lang="en-US" altLang="zh-CN" sz="2800" b="1" kern="100" baseline="30000" dirty="0" smtClean="0">
                <a:solidFill>
                  <a:srgbClr val="0000FF"/>
                </a:solidFill>
                <a:latin typeface="Times New Roman"/>
                <a:ea typeface="华文细黑"/>
                <a:cs typeface="Courier New"/>
              </a:rPr>
              <a:t>3+ </a:t>
            </a:r>
            <a:r>
              <a:rPr lang="en-US" altLang="zh-CN" sz="2800" b="1" kern="100" dirty="0" smtClean="0">
                <a:solidFill>
                  <a:srgbClr val="0000FF"/>
                </a:solidFill>
                <a:latin typeface="Times New Roman"/>
                <a:ea typeface="华文细黑"/>
                <a:cs typeface="Courier New"/>
              </a:rPr>
              <a:t>&gt; 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17" name="矩形 16"/>
          <p:cNvSpPr/>
          <p:nvPr/>
        </p:nvSpPr>
        <p:spPr>
          <a:xfrm>
            <a:off x="6959302" y="206164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3214886" y="3297972"/>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6311230" y="4437906"/>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544820"/>
            <a:ext cx="11232086"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卤族元素的性质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下列有关卤素的说法错误的是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酸性递增的事实，可推出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的非</a:t>
            </a:r>
            <a:r>
              <a:rPr lang="zh-CN" altLang="zh-CN" sz="2800" kern="100" dirty="0" smtClean="0">
                <a:latin typeface="Times New Roman"/>
                <a:ea typeface="华文细黑"/>
                <a:cs typeface="Times New Roman"/>
              </a:rPr>
              <a:t>金</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属</a:t>
            </a:r>
            <a:r>
              <a:rPr lang="zh-CN" altLang="zh-CN" sz="2800" kern="100" dirty="0">
                <a:latin typeface="Times New Roman"/>
                <a:ea typeface="华文细黑"/>
                <a:cs typeface="Times New Roman"/>
              </a:rPr>
              <a:t>性递增的规律</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的热稳定性依次减弱，还原性依次增强</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溶液在空气中变蓝：</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4OH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smtClean="0">
                <a:latin typeface="Times New Roman"/>
                <a:ea typeface="华文细黑"/>
                <a:cs typeface="Times New Roman"/>
              </a:rPr>
              <a:t>碘</a:t>
            </a:r>
            <a:r>
              <a:rPr lang="zh-CN" altLang="en-US" sz="2800" b="1" kern="100" dirty="0" smtClean="0">
                <a:solidFill>
                  <a:srgbClr val="0000FF"/>
                </a:solidFill>
                <a:latin typeface="Times New Roman"/>
                <a:ea typeface="华文细黑"/>
                <a:cs typeface="Times New Roman"/>
              </a:rPr>
              <a:t>单质</a:t>
            </a: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溶液中的溶解度大于在纯水中的溶解度</a:t>
            </a:r>
            <a:endParaRPr lang="zh-CN" altLang="zh-CN" sz="1050" kern="100" dirty="0">
              <a:effectLst/>
              <a:latin typeface="宋体"/>
              <a:cs typeface="Courier New"/>
            </a:endParaRPr>
          </a:p>
        </p:txBody>
      </p:sp>
      <p:sp>
        <p:nvSpPr>
          <p:cNvPr id="5" name="矩形 4"/>
          <p:cNvSpPr/>
          <p:nvPr/>
        </p:nvSpPr>
        <p:spPr>
          <a:xfrm>
            <a:off x="0"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3358902" y="2561044"/>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646986" y="3213770"/>
            <a:ext cx="5074851"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稳定性：</a:t>
            </a:r>
            <a:r>
              <a:rPr lang="en-US" altLang="zh-CN" sz="2800" b="1" kern="100" dirty="0" smtClean="0">
                <a:solidFill>
                  <a:srgbClr val="0000FF"/>
                </a:solidFill>
                <a:latin typeface="Times New Roman"/>
                <a:ea typeface="华文细黑"/>
                <a:cs typeface="Courier New"/>
              </a:rPr>
              <a:t>HF</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HCl</a:t>
            </a:r>
            <a:r>
              <a:rPr lang="en-US" altLang="zh-CN" sz="2800" b="1" kern="100" baseline="-25000" dirty="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HBr</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HI</a:t>
            </a:r>
            <a:endParaRPr lang="zh-CN" altLang="en-US" b="1" dirty="0">
              <a:solidFill>
                <a:srgbClr val="0000FF"/>
              </a:solidFill>
            </a:endParaRPr>
          </a:p>
        </p:txBody>
      </p:sp>
      <p:sp>
        <p:nvSpPr>
          <p:cNvPr id="17" name="矩形 16"/>
          <p:cNvSpPr/>
          <p:nvPr/>
        </p:nvSpPr>
        <p:spPr>
          <a:xfrm>
            <a:off x="5867664" y="3213770"/>
            <a:ext cx="577215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酸性</a:t>
            </a:r>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还原性：</a:t>
            </a:r>
            <a:r>
              <a:rPr lang="en-US" altLang="zh-CN" sz="2800" b="1" kern="100" dirty="0" smtClean="0">
                <a:solidFill>
                  <a:srgbClr val="0000FF"/>
                </a:solidFill>
                <a:latin typeface="Times New Roman"/>
                <a:ea typeface="华文细黑"/>
                <a:cs typeface="Courier New"/>
              </a:rPr>
              <a:t>HI</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HBr</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HCl</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HF</a:t>
            </a:r>
            <a:endParaRPr lang="zh-CN" altLang="en-US" b="1" dirty="0">
              <a:solidFill>
                <a:srgbClr val="0000FF"/>
              </a:solidFill>
            </a:endParaRPr>
          </a:p>
        </p:txBody>
      </p:sp>
      <p:sp>
        <p:nvSpPr>
          <p:cNvPr id="18" name="矩形 17"/>
          <p:cNvSpPr/>
          <p:nvPr/>
        </p:nvSpPr>
        <p:spPr>
          <a:xfrm>
            <a:off x="9983638" y="3861842"/>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9839622" y="4594116"/>
            <a:ext cx="466794" cy="707886"/>
          </a:xfrm>
          <a:prstGeom prst="rect">
            <a:avLst/>
          </a:prstGeom>
        </p:spPr>
        <p:txBody>
          <a:bodyPr wrap="none">
            <a:spAutoFit/>
          </a:bodyPr>
          <a:lstStyle/>
          <a:p>
            <a:r>
              <a:rPr lang="zh-CN" altLang="en-US" sz="4000" dirty="0">
                <a:solidFill>
                  <a:srgbClr val="FF0000"/>
                </a:solidFill>
              </a:rPr>
              <a:t>√</a:t>
            </a:r>
          </a:p>
        </p:txBody>
      </p:sp>
      <p:sp>
        <p:nvSpPr>
          <p:cNvPr id="20" name="矩形 19"/>
          <p:cNvSpPr/>
          <p:nvPr/>
        </p:nvSpPr>
        <p:spPr>
          <a:xfrm>
            <a:off x="8652748" y="5085978"/>
            <a:ext cx="466794" cy="707886"/>
          </a:xfrm>
          <a:prstGeom prst="rect">
            <a:avLst/>
          </a:prstGeom>
        </p:spPr>
        <p:txBody>
          <a:bodyPr wrap="none">
            <a:spAutoFit/>
          </a:bodyPr>
          <a:lstStyle/>
          <a:p>
            <a:r>
              <a:rPr lang="zh-CN" altLang="en-US" sz="4000" dirty="0">
                <a:solidFill>
                  <a:srgbClr val="FF0000"/>
                </a:solidFill>
              </a:rPr>
              <a:t>√</a:t>
            </a:r>
          </a:p>
        </p:txBody>
      </p:sp>
      <p:sp>
        <p:nvSpPr>
          <p:cNvPr id="2" name="矩形 1"/>
          <p:cNvSpPr/>
          <p:nvPr/>
        </p:nvSpPr>
        <p:spPr>
          <a:xfrm>
            <a:off x="5669186" y="125272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grpSp>
        <p:nvGrpSpPr>
          <p:cNvPr id="3" name="组合 2"/>
          <p:cNvGrpSpPr/>
          <p:nvPr/>
        </p:nvGrpSpPr>
        <p:grpSpPr>
          <a:xfrm>
            <a:off x="406574" y="5641624"/>
            <a:ext cx="6192688" cy="812506"/>
            <a:chOff x="1270670" y="5785640"/>
            <a:chExt cx="6192688" cy="812506"/>
          </a:xfrm>
        </p:grpSpPr>
        <p:sp>
          <p:nvSpPr>
            <p:cNvPr id="21" name="矩形 20"/>
            <p:cNvSpPr/>
            <p:nvPr/>
          </p:nvSpPr>
          <p:spPr>
            <a:xfrm>
              <a:off x="1270670" y="5785640"/>
              <a:ext cx="6192688" cy="812506"/>
            </a:xfrm>
            <a:prstGeom prst="rect">
              <a:avLst/>
            </a:prstGeom>
          </p:spPr>
          <p:txBody>
            <a:bodyPr wrap="square" lIns="121898" tIns="60948" rIns="121898" bIns="60948">
              <a:spAutoFit/>
            </a:bodyPr>
            <a:lstStyle/>
            <a:p>
              <a:pPr algn="just">
                <a:lnSpc>
                  <a:spcPct val="160000"/>
                </a:lnSpc>
                <a:spcAft>
                  <a:spcPts val="0"/>
                </a:spcAft>
              </a:pP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在</a:t>
              </a:r>
              <a:r>
                <a:rPr lang="en-US" altLang="zh-CN" sz="2800" b="1" kern="100" dirty="0">
                  <a:solidFill>
                    <a:srgbClr val="FF0000"/>
                  </a:solidFill>
                  <a:latin typeface="Times New Roman"/>
                  <a:ea typeface="华文细黑"/>
                  <a:cs typeface="Courier New"/>
                </a:rPr>
                <a:t>KI</a:t>
              </a:r>
              <a:r>
                <a:rPr lang="zh-CN" altLang="zh-CN" sz="2800" b="1" kern="100" dirty="0">
                  <a:solidFill>
                    <a:srgbClr val="FF0000"/>
                  </a:solidFill>
                  <a:latin typeface="Times New Roman"/>
                  <a:ea typeface="华文细黑"/>
                  <a:cs typeface="Times New Roman"/>
                </a:rPr>
                <a:t>溶液中</a:t>
              </a: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zh-CN" altLang="zh-CN" sz="2800" b="1" kern="100" baseline="30000" dirty="0">
                  <a:solidFill>
                    <a:srgbClr val="FF0000"/>
                  </a:solidFill>
                  <a:latin typeface="Times New Roman"/>
                  <a:ea typeface="华文细黑"/>
                  <a:cs typeface="Times New Roman"/>
                </a:rPr>
                <a:t>－</a:t>
              </a:r>
              <a:r>
                <a:rPr lang="en-US" altLang="zh-CN" sz="2800" b="1" kern="100" dirty="0" smtClean="0">
                  <a:solidFill>
                    <a:srgbClr val="FF0000"/>
                  </a:solidFill>
                  <a:latin typeface="ZBFH"/>
                  <a:ea typeface="华文细黑"/>
                  <a:cs typeface="Times New Roman"/>
                </a:rPr>
                <a:t> </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endParaRPr lang="zh-CN" altLang="zh-CN" sz="1050" b="1" kern="100" baseline="30000" dirty="0">
                <a:solidFill>
                  <a:srgbClr val="FF0000"/>
                </a:solidFill>
                <a:effectLst/>
                <a:latin typeface="宋体"/>
                <a:cs typeface="Courier New"/>
              </a:endParaRPr>
            </a:p>
          </p:txBody>
        </p:sp>
        <p:sp>
          <p:nvSpPr>
            <p:cNvPr id="22" name="矩形 21"/>
            <p:cNvSpPr/>
            <p:nvPr/>
          </p:nvSpPr>
          <p:spPr>
            <a:xfrm>
              <a:off x="6167214" y="5828705"/>
              <a:ext cx="647934" cy="769441"/>
            </a:xfrm>
            <a:prstGeom prst="rect">
              <a:avLst/>
            </a:prstGeom>
          </p:spPr>
          <p:txBody>
            <a:bodyPr wrap="none">
              <a:spAutoFit/>
            </a:bodyPr>
            <a:lstStyle/>
            <a:p>
              <a:r>
                <a:rPr lang="zh-CN" altLang="en-US" sz="4400" b="1" dirty="0">
                  <a:solidFill>
                    <a:srgbClr val="FF0000"/>
                  </a:solidFill>
                </a:rPr>
                <a:t>⇌</a:t>
              </a:r>
            </a:p>
          </p:txBody>
        </p:sp>
      </p:grpSp>
      <p:sp>
        <p:nvSpPr>
          <p:cNvPr id="23" name="矩形 22"/>
          <p:cNvSpPr/>
          <p:nvPr/>
        </p:nvSpPr>
        <p:spPr>
          <a:xfrm>
            <a:off x="6311230" y="5590034"/>
            <a:ext cx="5616624" cy="1149586"/>
          </a:xfrm>
          <a:prstGeom prst="rect">
            <a:avLst/>
          </a:prstGeom>
        </p:spPr>
        <p:txBody>
          <a:bodyPr wrap="square" lIns="121898" tIns="60948" rIns="121898" bIns="60948">
            <a:spAutoFit/>
          </a:bodyPr>
          <a:lstStyle/>
          <a:p>
            <a:pPr algn="just">
              <a:lnSpc>
                <a:spcPct val="125000"/>
              </a:lnSpc>
              <a:spcAft>
                <a:spcPts val="0"/>
              </a:spcAft>
            </a:pPr>
            <a:r>
              <a:rPr lang="zh-CN" altLang="en-US" sz="2800" b="1" kern="100" dirty="0" smtClean="0">
                <a:solidFill>
                  <a:srgbClr val="FF0000"/>
                </a:solidFill>
                <a:latin typeface="Times New Roman"/>
                <a:ea typeface="华文细黑"/>
                <a:cs typeface="Courier New"/>
              </a:rPr>
              <a:t>     配制高浓度碘</a:t>
            </a:r>
            <a:r>
              <a:rPr lang="zh-CN" altLang="en-US" sz="2800" b="1" kern="100" dirty="0" smtClean="0">
                <a:solidFill>
                  <a:srgbClr val="FF0000"/>
                </a:solidFill>
                <a:latin typeface="Times New Roman"/>
                <a:ea typeface="华文细黑"/>
                <a:cs typeface="Times New Roman"/>
              </a:rPr>
              <a:t>水，</a:t>
            </a:r>
            <a:r>
              <a:rPr lang="zh-CN" altLang="en-US" sz="2800" b="1" kern="100" dirty="0">
                <a:solidFill>
                  <a:srgbClr val="FF0000"/>
                </a:solidFill>
                <a:latin typeface="Times New Roman"/>
                <a:ea typeface="华文细黑"/>
                <a:cs typeface="Times New Roman"/>
              </a:rPr>
              <a:t>用</a:t>
            </a:r>
            <a:r>
              <a:rPr lang="en-US" altLang="zh-CN" sz="2800" b="1" kern="100" dirty="0" smtClean="0">
                <a:solidFill>
                  <a:srgbClr val="FF0000"/>
                </a:solidFill>
                <a:latin typeface="Times New Roman"/>
                <a:ea typeface="华文细黑"/>
                <a:cs typeface="Courier New"/>
              </a:rPr>
              <a:t>KI</a:t>
            </a:r>
            <a:r>
              <a:rPr lang="zh-CN" altLang="zh-CN" sz="2800" b="1" kern="100" dirty="0" smtClean="0">
                <a:solidFill>
                  <a:srgbClr val="FF0000"/>
                </a:solidFill>
                <a:latin typeface="Times New Roman"/>
                <a:ea typeface="华文细黑"/>
                <a:cs typeface="Times New Roman"/>
              </a:rPr>
              <a:t>溶液</a:t>
            </a:r>
            <a:r>
              <a:rPr lang="zh-CN" altLang="en-US" sz="2800" b="1" kern="100" dirty="0" smtClean="0">
                <a:solidFill>
                  <a:srgbClr val="FF0000"/>
                </a:solidFill>
                <a:latin typeface="Times New Roman"/>
                <a:ea typeface="华文细黑"/>
                <a:cs typeface="Times New Roman"/>
              </a:rPr>
              <a:t>来</a:t>
            </a:r>
            <a:endParaRPr lang="en-US" altLang="zh-CN" sz="2800" b="1" kern="100" dirty="0" smtClean="0">
              <a:solidFill>
                <a:srgbClr val="FF0000"/>
              </a:solidFill>
              <a:latin typeface="Times New Roman"/>
              <a:ea typeface="华文细黑"/>
              <a:cs typeface="Times New Roman"/>
            </a:endParaRPr>
          </a:p>
          <a:p>
            <a:pPr algn="just">
              <a:lnSpc>
                <a:spcPct val="125000"/>
              </a:lnSpc>
              <a:spcAft>
                <a:spcPts val="0"/>
              </a:spcAft>
            </a:pPr>
            <a:r>
              <a:rPr lang="zh-CN" altLang="en-US" sz="2800" b="1" kern="100" dirty="0" smtClean="0">
                <a:solidFill>
                  <a:srgbClr val="FF0000"/>
                </a:solidFill>
                <a:latin typeface="Times New Roman"/>
                <a:ea typeface="华文细黑"/>
                <a:cs typeface="Times New Roman"/>
              </a:rPr>
              <a:t>溶解</a:t>
            </a:r>
            <a:r>
              <a:rPr lang="en-US" altLang="zh-CN" sz="2800" b="1" kern="100" dirty="0" smtClean="0">
                <a:solidFill>
                  <a:srgbClr val="FF0000"/>
                </a:solidFill>
                <a:latin typeface="Times New Roman"/>
                <a:ea typeface="华文细黑"/>
                <a:cs typeface="Times New Roman"/>
              </a:rPr>
              <a:t>I</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单质。</a:t>
            </a:r>
            <a:endParaRPr lang="zh-CN" altLang="zh-CN" sz="1050" b="1" kern="100" baseline="30000" dirty="0">
              <a:solidFill>
                <a:srgbClr val="FF0000"/>
              </a:solidFill>
              <a:effectLst/>
              <a:latin typeface="宋体"/>
              <a:cs typeface="Courier New"/>
            </a:endParaRPr>
          </a:p>
        </p:txBody>
      </p:sp>
    </p:spTree>
    <p:extLst>
      <p:ext uri="{BB962C8B-B14F-4D97-AF65-F5344CB8AC3E}">
        <p14:creationId xmlns:p14="http://schemas.microsoft.com/office/powerpoint/2010/main" val="26971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wipe(left)">
                                      <p:cBhvr>
                                        <p:cTn id="42" dur="500"/>
                                        <p:tgtEl>
                                          <p:spTgt spid="23">
                                            <p:txEl>
                                              <p:pRg st="0" end="0"/>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3">
                                            <p:txEl>
                                              <p:pRg st="1" end="1"/>
                                            </p:txEl>
                                          </p:spTgt>
                                        </p:tgtEl>
                                        <p:attrNameLst>
                                          <p:attrName>style.visibility</p:attrName>
                                        </p:attrNameLst>
                                      </p:cBhvr>
                                      <p:to>
                                        <p:strVal val="visible"/>
                                      </p:to>
                                    </p:set>
                                    <p:animEffect transition="in" filter="wipe(left)">
                                      <p:cBhvr>
                                        <p:cTn id="46" dur="500"/>
                                        <p:tgtEl>
                                          <p:spTgt spid="2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barn(inVertical)">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P spid="19" grpId="0"/>
      <p:bldP spid="20"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043" y="837506"/>
            <a:ext cx="10880966"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溴化碘</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的化学性质与卤素单质相似，能与大多数金属反应生成金属卤化物，和某些非金属单质反应生成相应的卤化物，跟水反应的方程式为</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。下列有关</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的叙述中，不正确的是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A.IBr</a:t>
            </a:r>
            <a:r>
              <a:rPr lang="zh-CN" altLang="zh-CN" sz="2800" kern="100" dirty="0">
                <a:latin typeface="Times New Roman"/>
                <a:ea typeface="华文细黑"/>
                <a:cs typeface="Times New Roman"/>
              </a:rPr>
              <a:t>是双原子分子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和水反应时，既是氧化剂又是还原剂</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9647785" y="3874084"/>
            <a:ext cx="954107" cy="707886"/>
          </a:xfrm>
          <a:prstGeom prst="rect">
            <a:avLst/>
          </a:prstGeom>
        </p:spPr>
        <p:txBody>
          <a:bodyPr wrap="none">
            <a:spAutoFit/>
          </a:bodyPr>
          <a:lstStyle/>
          <a:p>
            <a:r>
              <a:rPr lang="en-US" altLang="zh-CN" sz="4000" b="1" kern="100" dirty="0" err="1" smtClean="0">
                <a:solidFill>
                  <a:srgbClr val="0000FF"/>
                </a:solidFill>
                <a:latin typeface="Times New Roman" panose="02020603050405020304" pitchFamily="18" charset="0"/>
                <a:ea typeface="华文细黑"/>
                <a:cs typeface="Times New Roman" panose="02020603050405020304" pitchFamily="18" charset="0"/>
              </a:rPr>
              <a:t>IBr</a:t>
            </a:r>
            <a:endParaRPr lang="zh-CN" altLang="en-US" sz="4000" b="1" dirty="0">
              <a:solidFill>
                <a:srgbClr val="0000FF"/>
              </a:solidFill>
              <a:latin typeface="Times New Roman" panose="02020603050405020304" pitchFamily="18" charset="0"/>
              <a:cs typeface="Times New Roman" panose="02020603050405020304" pitchFamily="18" charset="0"/>
            </a:endParaRPr>
          </a:p>
        </p:txBody>
      </p:sp>
      <p:sp>
        <p:nvSpPr>
          <p:cNvPr id="12" name="矩形 11"/>
          <p:cNvSpPr/>
          <p:nvPr/>
        </p:nvSpPr>
        <p:spPr>
          <a:xfrm>
            <a:off x="10019042" y="3382222"/>
            <a:ext cx="612668"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-1</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9399998" y="3384542"/>
            <a:ext cx="732893"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+1</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3612188" y="3520141"/>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5735166" y="4162068"/>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6348492" y="4797946"/>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6794712" y="544601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7419314" y="5437307"/>
            <a:ext cx="4652556" cy="584775"/>
          </a:xfrm>
          <a:prstGeom prst="rect">
            <a:avLst/>
          </a:prstGeom>
        </p:spPr>
        <p:txBody>
          <a:bodyPr wrap="none">
            <a:spAutoFit/>
          </a:bodyPr>
          <a:lstStyle/>
          <a:p>
            <a:r>
              <a:rPr lang="en-US" altLang="zh-CN" sz="3200" b="1" kern="100" dirty="0" err="1" smtClean="0">
                <a:solidFill>
                  <a:srgbClr val="0000FF"/>
                </a:solidFill>
                <a:latin typeface="Times New Roman"/>
                <a:ea typeface="华文细黑"/>
                <a:cs typeface="Courier New"/>
              </a:rPr>
              <a:t>IBr</a:t>
            </a:r>
            <a:r>
              <a:rPr lang="zh-CN" altLang="zh-CN" sz="3200" b="1" kern="100" dirty="0" smtClean="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a:t>
            </a:r>
            <a:r>
              <a:rPr lang="en-US" altLang="zh-CN" sz="3200" b="1" kern="100" dirty="0" err="1">
                <a:solidFill>
                  <a:srgbClr val="0000FF"/>
                </a:solidFill>
                <a:latin typeface="Times New Roman"/>
                <a:ea typeface="华文细黑"/>
                <a:cs typeface="Courier New"/>
              </a:rPr>
              <a:t>HBr</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HIO</a:t>
            </a:r>
            <a:endParaRPr lang="zh-CN" altLang="en-US" sz="3200" b="1" dirty="0">
              <a:solidFill>
                <a:srgbClr val="0000FF"/>
              </a:solidFill>
            </a:endParaRPr>
          </a:p>
        </p:txBody>
      </p:sp>
      <p:sp>
        <p:nvSpPr>
          <p:cNvPr id="19" name="矩形 18"/>
          <p:cNvSpPr/>
          <p:nvPr/>
        </p:nvSpPr>
        <p:spPr>
          <a:xfrm>
            <a:off x="7175326" y="5013970"/>
            <a:ext cx="623889"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+1</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7642818" y="4986683"/>
            <a:ext cx="569387" cy="646331"/>
          </a:xfrm>
          <a:prstGeom prst="rect">
            <a:avLst/>
          </a:prstGeom>
        </p:spPr>
        <p:txBody>
          <a:bodyPr wrap="non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-1</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10278347" y="4984942"/>
            <a:ext cx="569387" cy="646331"/>
          </a:xfrm>
          <a:prstGeom prst="rect">
            <a:avLst/>
          </a:prstGeom>
        </p:spPr>
        <p:txBody>
          <a:bodyPr wrap="non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-1</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11231957" y="5013970"/>
            <a:ext cx="623889"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+1</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7031310" y="6022082"/>
            <a:ext cx="510909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水解反应，非氧化还原反应</a:t>
            </a:r>
            <a:endParaRPr lang="zh-CN" altLang="en-US" sz="3200" dirty="0">
              <a:solidFill>
                <a:srgbClr val="FF0000"/>
              </a:solidFill>
            </a:endParaRPr>
          </a:p>
        </p:txBody>
      </p:sp>
      <p:sp>
        <p:nvSpPr>
          <p:cNvPr id="24" name="矩形 23"/>
          <p:cNvSpPr/>
          <p:nvPr/>
        </p:nvSpPr>
        <p:spPr>
          <a:xfrm>
            <a:off x="1651814" y="2853730"/>
            <a:ext cx="554960"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D</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26" name="任意多边形 25"/>
          <p:cNvSpPr/>
          <p:nvPr/>
        </p:nvSpPr>
        <p:spPr bwMode="auto">
          <a:xfrm>
            <a:off x="5428343" y="2714171"/>
            <a:ext cx="1295609" cy="2104572"/>
          </a:xfrm>
          <a:custGeom>
            <a:avLst/>
            <a:gdLst>
              <a:gd name="connsiteX0" fmla="*/ 0 w 1295609"/>
              <a:gd name="connsiteY0" fmla="*/ 0 h 2104572"/>
              <a:gd name="connsiteX1" fmla="*/ 1248228 w 1295609"/>
              <a:gd name="connsiteY1" fmla="*/ 798286 h 2104572"/>
              <a:gd name="connsiteX2" fmla="*/ 914400 w 1295609"/>
              <a:gd name="connsiteY2" fmla="*/ 2104572 h 2104572"/>
            </a:gdLst>
            <a:ahLst/>
            <a:cxnLst>
              <a:cxn ang="0">
                <a:pos x="connsiteX0" y="connsiteY0"/>
              </a:cxn>
              <a:cxn ang="0">
                <a:pos x="connsiteX1" y="connsiteY1"/>
              </a:cxn>
              <a:cxn ang="0">
                <a:pos x="connsiteX2" y="connsiteY2"/>
              </a:cxn>
            </a:cxnLst>
            <a:rect l="l" t="t" r="r" b="b"/>
            <a:pathLst>
              <a:path w="1295609" h="2104572">
                <a:moveTo>
                  <a:pt x="0" y="0"/>
                </a:moveTo>
                <a:cubicBezTo>
                  <a:pt x="547914" y="223762"/>
                  <a:pt x="1095828" y="447524"/>
                  <a:pt x="1248228" y="798286"/>
                </a:cubicBezTo>
                <a:cubicBezTo>
                  <a:pt x="1400628" y="1149048"/>
                  <a:pt x="1157514" y="1626810"/>
                  <a:pt x="914400" y="2104572"/>
                </a:cubicBezTo>
              </a:path>
            </a:pathLst>
          </a:custGeom>
          <a:noFill/>
          <a:ln w="31750">
            <a:solidFill>
              <a:srgbClr val="0000FF"/>
            </a:solidFill>
            <a:miter lim="800000"/>
            <a:headEnd/>
            <a:tailEnd type="stealth" w="lg"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
        <p:nvSpPr>
          <p:cNvPr id="27" name="矩形 26"/>
          <p:cNvSpPr/>
          <p:nvPr/>
        </p:nvSpPr>
        <p:spPr>
          <a:xfrm>
            <a:off x="6671270" y="3072656"/>
            <a:ext cx="1324402" cy="1077218"/>
          </a:xfrm>
          <a:prstGeom prst="rect">
            <a:avLst/>
          </a:prstGeom>
        </p:spPr>
        <p:txBody>
          <a:bodyPr wrap="none">
            <a:spAutoFit/>
          </a:bodyPr>
          <a:lstStyle/>
          <a:p>
            <a:r>
              <a:rPr lang="zh-CN" altLang="zh-CN" sz="3200" b="1" kern="100" dirty="0" smtClean="0">
                <a:solidFill>
                  <a:srgbClr val="0000FF"/>
                </a:solidFill>
                <a:latin typeface="Times New Roman"/>
                <a:ea typeface="华文细黑"/>
                <a:cs typeface="Times New Roman"/>
              </a:rPr>
              <a:t>＋</a:t>
            </a:r>
            <a:endParaRPr lang="en-US" altLang="zh-CN" sz="3200" b="1" kern="100" dirty="0" smtClean="0">
              <a:solidFill>
                <a:srgbClr val="0000FF"/>
              </a:solidFill>
              <a:latin typeface="Times New Roman"/>
              <a:ea typeface="华文细黑"/>
              <a:cs typeface="Times New Roman"/>
            </a:endParaRPr>
          </a:p>
          <a:p>
            <a:r>
              <a:rPr lang="en-US" altLang="zh-CN" sz="3200" b="1" kern="100" dirty="0" err="1" smtClean="0">
                <a:solidFill>
                  <a:srgbClr val="0000FF"/>
                </a:solidFill>
                <a:latin typeface="Times New Roman"/>
                <a:ea typeface="华文细黑"/>
                <a:cs typeface="Times New Roman"/>
              </a:rPr>
              <a:t>NaO</a:t>
            </a:r>
            <a:r>
              <a:rPr lang="en-US" altLang="zh-CN" sz="3200" b="1" kern="100" dirty="0" err="1" smtClean="0">
                <a:solidFill>
                  <a:srgbClr val="0000FF"/>
                </a:solidFill>
                <a:latin typeface="Times New Roman"/>
                <a:ea typeface="华文细黑"/>
                <a:cs typeface="Courier New"/>
              </a:rPr>
              <a:t>H</a:t>
            </a:r>
            <a:endParaRPr lang="zh-CN" altLang="en-US" sz="3200" dirty="0"/>
          </a:p>
        </p:txBody>
      </p:sp>
    </p:spTree>
    <p:extLst>
      <p:ext uri="{BB962C8B-B14F-4D97-AF65-F5344CB8AC3E}">
        <p14:creationId xmlns:p14="http://schemas.microsoft.com/office/powerpoint/2010/main" val="19433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arn(inVertical)">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arn(inVertical)">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down)">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barn(inVertical)">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P spid="18" grpId="0"/>
      <p:bldP spid="19" grpId="0"/>
      <p:bldP spid="20" grpId="0"/>
      <p:bldP spid="21" grpId="0"/>
      <p:bldP spid="22" grpId="0"/>
      <p:bldP spid="23" grpId="0"/>
      <p:bldP spid="24" grpId="0"/>
      <p:bldP spid="26" grpId="0" animBg="1"/>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117426"/>
            <a:ext cx="11953328" cy="6601807"/>
          </a:xfrm>
          <a:prstGeom prst="rect">
            <a:avLst/>
          </a:prstGeom>
        </p:spPr>
        <p:txBody>
          <a:bodyPr wrap="square">
            <a:spAutoFit/>
          </a:bodyPr>
          <a:lstStyle/>
          <a:p>
            <a:pPr latinLnBrk="1">
              <a:lnSpc>
                <a:spcPct val="150000"/>
              </a:lnSpc>
            </a:pPr>
            <a:r>
              <a:rPr lang="zh-CN" altLang="en-US" sz="2800" b="1" dirty="0" smtClean="0">
                <a:latin typeface="Times New Roman" panose="02020603050405020304" pitchFamily="18" charset="0"/>
                <a:cs typeface="Times New Roman" panose="02020603050405020304" pitchFamily="18" charset="0"/>
              </a:rPr>
              <a:t>补充一</a:t>
            </a:r>
            <a:r>
              <a:rPr lang="zh-CN" altLang="zh-CN" sz="2800" b="1" dirty="0" smtClean="0">
                <a:latin typeface="Times New Roman" panose="02020603050405020304" pitchFamily="18" charset="0"/>
                <a:cs typeface="Times New Roman" panose="02020603050405020304" pitchFamily="18" charset="0"/>
              </a:rPr>
              <a:t>、</a:t>
            </a:r>
            <a:r>
              <a:rPr lang="zh-CN" altLang="zh-CN" sz="2800" b="1" dirty="0">
                <a:latin typeface="Times New Roman" panose="02020603050405020304" pitchFamily="18" charset="0"/>
                <a:cs typeface="Times New Roman" panose="02020603050405020304" pitchFamily="18" charset="0"/>
              </a:rPr>
              <a:t>卤素互化物</a:t>
            </a:r>
          </a:p>
          <a:p>
            <a:pPr latinLnBrk="1">
              <a:lnSpc>
                <a:spcPct val="150000"/>
              </a:lnSpc>
            </a:pPr>
            <a:r>
              <a:rPr lang="zh-CN" altLang="zh-CN" sz="2800" b="1" dirty="0">
                <a:latin typeface="Times New Roman" panose="02020603050405020304" pitchFamily="18" charset="0"/>
                <a:cs typeface="Times New Roman" panose="02020603050405020304" pitchFamily="18" charset="0"/>
              </a:rPr>
              <a:t>⒈</a:t>
            </a:r>
            <a:r>
              <a:rPr lang="zh-CN" altLang="zh-CN" sz="2800" b="1" dirty="0" smtClean="0">
                <a:latin typeface="Times New Roman" panose="02020603050405020304" pitchFamily="18" charset="0"/>
                <a:cs typeface="Times New Roman" panose="02020603050405020304" pitchFamily="18" charset="0"/>
              </a:rPr>
              <a:t>概念</a:t>
            </a:r>
            <a:r>
              <a:rPr lang="zh-CN" altLang="en-US" sz="2800" b="1" dirty="0" smtClean="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不同</a:t>
            </a:r>
            <a:r>
              <a:rPr lang="zh-CN" altLang="zh-CN" sz="2800" dirty="0">
                <a:latin typeface="Times New Roman" panose="02020603050405020304" pitchFamily="18" charset="0"/>
                <a:cs typeface="Times New Roman" panose="02020603050405020304" pitchFamily="18" charset="0"/>
              </a:rPr>
              <a:t>卤素原子之间可通过共用电子对形成卤素互化物。</a:t>
            </a:r>
          </a:p>
          <a:p>
            <a:pPr latinLnBrk="1">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    </a:t>
            </a:r>
            <a:r>
              <a:rPr lang="zh-CN" altLang="zh-CN" sz="2800" b="1" dirty="0" smtClean="0">
                <a:solidFill>
                  <a:srgbClr val="0000FF"/>
                </a:solidFill>
                <a:latin typeface="Times New Roman" panose="02020603050405020304" pitchFamily="18" charset="0"/>
                <a:cs typeface="Times New Roman" panose="02020603050405020304" pitchFamily="18" charset="0"/>
              </a:rPr>
              <a:t>如</a:t>
            </a:r>
            <a:r>
              <a:rPr lang="en-US" altLang="zh-CN" sz="2800" b="1" dirty="0" err="1" smtClean="0">
                <a:solidFill>
                  <a:srgbClr val="0000FF"/>
                </a:solidFill>
                <a:latin typeface="Times New Roman" panose="02020603050405020304" pitchFamily="18" charset="0"/>
                <a:cs typeface="Times New Roman" panose="02020603050405020304" pitchFamily="18" charset="0"/>
              </a:rPr>
              <a:t>BrCl</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err="1" smtClean="0">
                <a:solidFill>
                  <a:srgbClr val="0000FF"/>
                </a:solidFill>
                <a:latin typeface="Times New Roman" panose="02020603050405020304" pitchFamily="18" charset="0"/>
                <a:cs typeface="Times New Roman" panose="02020603050405020304" pitchFamily="18" charset="0"/>
              </a:rPr>
              <a:t>IBr</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BrI</a:t>
            </a:r>
            <a:r>
              <a:rPr lang="en-US" altLang="zh-CN" sz="2800" b="1" baseline="-25000" dirty="0">
                <a:solidFill>
                  <a:srgbClr val="0000FF"/>
                </a:solidFill>
                <a:latin typeface="Times New Roman" panose="02020603050405020304" pitchFamily="18" charset="0"/>
                <a:cs typeface="Times New Roman" panose="02020603050405020304" pitchFamily="18" charset="0"/>
              </a:rPr>
              <a:t>3</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BrF</a:t>
            </a:r>
            <a:r>
              <a:rPr lang="en-US" altLang="zh-CN" sz="2800" b="1" baseline="-25000" dirty="0">
                <a:solidFill>
                  <a:srgbClr val="0000FF"/>
                </a:solidFill>
                <a:latin typeface="Times New Roman" panose="02020603050405020304" pitchFamily="18" charset="0"/>
                <a:cs typeface="Times New Roman" panose="02020603050405020304" pitchFamily="18" charset="0"/>
              </a:rPr>
              <a:t>5</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IF</a:t>
            </a:r>
            <a:r>
              <a:rPr lang="en-US" altLang="zh-CN" sz="2800" b="1" baseline="-25000" dirty="0">
                <a:solidFill>
                  <a:srgbClr val="0000FF"/>
                </a:solidFill>
                <a:latin typeface="Times New Roman" panose="02020603050405020304" pitchFamily="18" charset="0"/>
                <a:cs typeface="Times New Roman" panose="02020603050405020304" pitchFamily="18" charset="0"/>
              </a:rPr>
              <a:t>7</a:t>
            </a:r>
            <a:r>
              <a:rPr lang="zh-CN" altLang="zh-CN" sz="2800" b="1" dirty="0">
                <a:solidFill>
                  <a:srgbClr val="0000FF"/>
                </a:solidFill>
                <a:latin typeface="Times New Roman" panose="02020603050405020304" pitchFamily="18" charset="0"/>
                <a:cs typeface="Times New Roman" panose="02020603050405020304" pitchFamily="18" charset="0"/>
              </a:rPr>
              <a:t>等显不同价态的卤素互化物。</a:t>
            </a:r>
          </a:p>
          <a:p>
            <a:pPr latinLnBrk="1">
              <a:lnSpc>
                <a:spcPct val="150000"/>
              </a:lnSpc>
              <a:spcBef>
                <a:spcPts val="4200"/>
              </a:spcBef>
            </a:pPr>
            <a:r>
              <a:rPr lang="zh-CN" altLang="zh-CN" sz="2800" b="1" dirty="0" smtClean="0">
                <a:latin typeface="Times New Roman" panose="02020603050405020304" pitchFamily="18" charset="0"/>
                <a:cs typeface="Times New Roman" panose="02020603050405020304" pitchFamily="18" charset="0"/>
              </a:rPr>
              <a:t>⒉</a:t>
            </a:r>
            <a:r>
              <a:rPr lang="zh-CN" altLang="zh-CN" sz="2800" b="1" dirty="0">
                <a:latin typeface="Times New Roman" panose="02020603050405020304" pitchFamily="18" charset="0"/>
                <a:cs typeface="Times New Roman" panose="02020603050405020304" pitchFamily="18" charset="0"/>
              </a:rPr>
              <a:t>卤素互化物的化学性质</a:t>
            </a:r>
            <a:endParaRPr lang="zh-CN" altLang="zh-CN" sz="2800" dirty="0">
              <a:latin typeface="Times New Roman" panose="02020603050405020304" pitchFamily="18" charset="0"/>
              <a:cs typeface="Times New Roman" panose="02020603050405020304" pitchFamily="18" charset="0"/>
            </a:endParaRPr>
          </a:p>
          <a:p>
            <a:pPr latinLnBrk="1">
              <a:lnSpc>
                <a:spcPct val="150000"/>
              </a:lnSpc>
            </a:pPr>
            <a:r>
              <a:rPr lang="zh-CN" altLang="zh-CN" sz="2800" dirty="0">
                <a:latin typeface="Times New Roman" panose="02020603050405020304" pitchFamily="18" charset="0"/>
                <a:cs typeface="Times New Roman" panose="02020603050405020304" pitchFamily="18" charset="0"/>
              </a:rPr>
              <a:t>⑴卤素互化物与卤素单质的性质有相同之处，如它们都能与水反应：</a:t>
            </a:r>
          </a:p>
          <a:p>
            <a:pPr latinLnBrk="1">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           IBr+H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 ==</a:t>
            </a:r>
            <a:r>
              <a:rPr lang="zh-CN" altLang="zh-CN" sz="2800" b="1" dirty="0" smtClean="0">
                <a:solidFill>
                  <a:srgbClr val="0000FF"/>
                </a:solidFill>
                <a:latin typeface="Times New Roman" panose="02020603050405020304" pitchFamily="18" charset="0"/>
                <a:cs typeface="Times New Roman" panose="02020603050405020304" pitchFamily="18" charset="0"/>
              </a:rPr>
              <a:t> </a:t>
            </a:r>
            <a:r>
              <a:rPr lang="en-US" altLang="zh-CN" sz="2800" b="1" dirty="0" err="1" smtClean="0">
                <a:solidFill>
                  <a:srgbClr val="0000FF"/>
                </a:solidFill>
                <a:latin typeface="Times New Roman" panose="02020603050405020304" pitchFamily="18" charset="0"/>
                <a:cs typeface="Times New Roman" panose="02020603050405020304" pitchFamily="18" charset="0"/>
              </a:rPr>
              <a:t>HBr+HIO</a:t>
            </a:r>
            <a:r>
              <a:rPr lang="en-US" altLang="zh-CN" sz="2800" b="1" dirty="0" smtClean="0">
                <a:solidFill>
                  <a:srgbClr val="0000FF"/>
                </a:solidFill>
                <a:latin typeface="Times New Roman" panose="02020603050405020304" pitchFamily="18" charset="0"/>
                <a:cs typeface="Times New Roman" panose="02020603050405020304" pitchFamily="18" charset="0"/>
              </a:rPr>
              <a:t>              BrCl+H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 </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zh-CN" sz="2800" b="1" dirty="0" smtClean="0">
                <a:solidFill>
                  <a:srgbClr val="0000FF"/>
                </a:solidFill>
                <a:latin typeface="Times New Roman" panose="02020603050405020304" pitchFamily="18" charset="0"/>
                <a:cs typeface="Times New Roman" panose="02020603050405020304" pitchFamily="18" charset="0"/>
              </a:rPr>
              <a:t> </a:t>
            </a:r>
            <a:r>
              <a:rPr lang="en-US" altLang="zh-CN" sz="2800" b="1" dirty="0" err="1" smtClean="0">
                <a:solidFill>
                  <a:srgbClr val="0000FF"/>
                </a:solidFill>
                <a:latin typeface="Times New Roman" panose="02020603050405020304" pitchFamily="18" charset="0"/>
                <a:cs typeface="Times New Roman" panose="02020603050405020304" pitchFamily="18" charset="0"/>
              </a:rPr>
              <a:t>HCl+HBrO</a:t>
            </a:r>
            <a:endParaRPr lang="zh-CN" altLang="zh-CN" sz="2800" b="1" dirty="0">
              <a:solidFill>
                <a:srgbClr val="0000FF"/>
              </a:solidFill>
              <a:latin typeface="Times New Roman" panose="02020603050405020304" pitchFamily="18" charset="0"/>
              <a:cs typeface="Times New Roman" panose="02020603050405020304" pitchFamily="18" charset="0"/>
            </a:endParaRPr>
          </a:p>
          <a:p>
            <a:pPr latinLnBrk="1">
              <a:lnSpc>
                <a:spcPct val="150000"/>
              </a:lnSpc>
            </a:pPr>
            <a:r>
              <a:rPr lang="zh-CN"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注意</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X</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zh-CN" sz="2800" b="1" dirty="0">
                <a:solidFill>
                  <a:srgbClr val="FF0000"/>
                </a:solidFill>
                <a:latin typeface="Times New Roman" panose="02020603050405020304" pitchFamily="18" charset="0"/>
                <a:cs typeface="Times New Roman" panose="02020603050405020304" pitchFamily="18" charset="0"/>
              </a:rPr>
              <a:t>与水反应属于氧化还原反应，而</a:t>
            </a:r>
            <a:r>
              <a:rPr lang="en-US" altLang="zh-CN" sz="2800" b="1" dirty="0" err="1">
                <a:solidFill>
                  <a:srgbClr val="FF0000"/>
                </a:solidFill>
                <a:latin typeface="Times New Roman" panose="02020603050405020304" pitchFamily="18" charset="0"/>
                <a:cs typeface="Times New Roman" panose="02020603050405020304" pitchFamily="18" charset="0"/>
              </a:rPr>
              <a:t>IBr</a:t>
            </a:r>
            <a:r>
              <a:rPr lang="zh-CN" altLang="zh-CN" sz="2800" b="1" dirty="0">
                <a:solidFill>
                  <a:srgbClr val="FF0000"/>
                </a:solidFill>
                <a:latin typeface="Times New Roman" panose="02020603050405020304" pitchFamily="18" charset="0"/>
                <a:cs typeface="Times New Roman" panose="02020603050405020304" pitchFamily="18" charset="0"/>
              </a:rPr>
              <a:t>与</a:t>
            </a:r>
            <a:r>
              <a:rPr lang="zh-CN" altLang="zh-CN" sz="2800" b="1" dirty="0" smtClean="0">
                <a:solidFill>
                  <a:srgbClr val="FF0000"/>
                </a:solidFill>
                <a:latin typeface="Times New Roman" panose="02020603050405020304" pitchFamily="18" charset="0"/>
                <a:cs typeface="Times New Roman" panose="02020603050405020304" pitchFamily="18" charset="0"/>
              </a:rPr>
              <a:t>水</a:t>
            </a:r>
            <a:r>
              <a:rPr lang="zh-CN" altLang="en-US" sz="2800" b="1" dirty="0" smtClean="0">
                <a:solidFill>
                  <a:srgbClr val="FF0000"/>
                </a:solidFill>
                <a:latin typeface="Times New Roman" panose="02020603050405020304" pitchFamily="18" charset="0"/>
                <a:cs typeface="Times New Roman" panose="02020603050405020304" pitchFamily="18" charset="0"/>
              </a:rPr>
              <a:t>不</a:t>
            </a:r>
            <a:r>
              <a:rPr lang="zh-CN" altLang="zh-CN" sz="2800" b="1" dirty="0" smtClean="0">
                <a:solidFill>
                  <a:srgbClr val="FF0000"/>
                </a:solidFill>
                <a:latin typeface="Times New Roman" panose="02020603050405020304" pitchFamily="18" charset="0"/>
                <a:cs typeface="Times New Roman" panose="02020603050405020304" pitchFamily="18" charset="0"/>
              </a:rPr>
              <a:t>属于氧化还原</a:t>
            </a:r>
            <a:r>
              <a:rPr lang="zh-CN" altLang="zh-CN" sz="2800" b="1" dirty="0">
                <a:solidFill>
                  <a:srgbClr val="FF0000"/>
                </a:solidFill>
                <a:latin typeface="Times New Roman" panose="02020603050405020304" pitchFamily="18" charset="0"/>
                <a:cs typeface="Times New Roman" panose="02020603050405020304" pitchFamily="18" charset="0"/>
              </a:rPr>
              <a:t>反应。</a:t>
            </a:r>
          </a:p>
          <a:p>
            <a:pPr latinLnBrk="1">
              <a:lnSpc>
                <a:spcPct val="150000"/>
              </a:lnSpc>
              <a:spcBef>
                <a:spcPts val="1200"/>
              </a:spcBef>
            </a:pPr>
            <a:r>
              <a:rPr lang="zh-CN" altLang="zh-CN" sz="2800" dirty="0" smtClean="0">
                <a:latin typeface="Times New Roman" panose="02020603050405020304" pitchFamily="18" charset="0"/>
                <a:cs typeface="Times New Roman" panose="02020603050405020304" pitchFamily="18" charset="0"/>
              </a:rPr>
              <a:t>⑵</a:t>
            </a:r>
            <a:r>
              <a:rPr lang="zh-CN" altLang="zh-CN" sz="2800" dirty="0">
                <a:latin typeface="Times New Roman" panose="02020603050405020304" pitchFamily="18" charset="0"/>
                <a:cs typeface="Times New Roman" panose="02020603050405020304" pitchFamily="18" charset="0"/>
              </a:rPr>
              <a:t>在很多反应中，它们都是强氧化剂：</a:t>
            </a:r>
          </a:p>
          <a:p>
            <a:pPr latinLnBrk="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IBr+2H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 HBr+HI+H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             </a:t>
            </a:r>
            <a:r>
              <a:rPr lang="en-US" altLang="zh-CN" sz="2800" b="1" dirty="0" smtClean="0">
                <a:solidFill>
                  <a:srgbClr val="0000FF"/>
                </a:solidFill>
                <a:latin typeface="Times New Roman" panose="02020603050405020304" pitchFamily="18" charset="0"/>
                <a:cs typeface="Times New Roman" panose="02020603050405020304" pitchFamily="18" charset="0"/>
              </a:rPr>
              <a:t>3BrCl+2Fe == FeBr</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dirty="0" smtClean="0">
                <a:solidFill>
                  <a:srgbClr val="0000FF"/>
                </a:solidFill>
                <a:latin typeface="Times New Roman" panose="02020603050405020304" pitchFamily="18" charset="0"/>
                <a:cs typeface="Times New Roman" panose="02020603050405020304" pitchFamily="18" charset="0"/>
              </a:rPr>
              <a:t> + FeCl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endParaRPr lang="zh-CN" altLang="zh-CN"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3" name="矩形 2"/>
          <p:cNvSpPr/>
          <p:nvPr/>
        </p:nvSpPr>
        <p:spPr>
          <a:xfrm>
            <a:off x="1928482" y="2090670"/>
            <a:ext cx="7911140" cy="553998"/>
          </a:xfrm>
          <a:prstGeom prst="rect">
            <a:avLst/>
          </a:prstGeom>
        </p:spPr>
        <p:txBody>
          <a:bodyPr wrap="none">
            <a:spAutoFit/>
          </a:bodyPr>
          <a:lstStyle/>
          <a:p>
            <a:r>
              <a:rPr lang="zh-CN" altLang="en-US" sz="3000" b="1" dirty="0" smtClean="0">
                <a:solidFill>
                  <a:srgbClr val="FF0000"/>
                </a:solidFill>
                <a:latin typeface="Times New Roman" panose="02020603050405020304" pitchFamily="18" charset="0"/>
                <a:cs typeface="Times New Roman" panose="02020603050405020304" pitchFamily="18" charset="0"/>
              </a:rPr>
              <a:t>非金属性强的显负价，非金属性弱的显正价；</a:t>
            </a:r>
            <a:endParaRPr lang="zh-CN" altLang="en-US" sz="3000" dirty="0"/>
          </a:p>
        </p:txBody>
      </p:sp>
    </p:spTree>
    <p:extLst>
      <p:ext uri="{BB962C8B-B14F-4D97-AF65-F5344CB8AC3E}">
        <p14:creationId xmlns:p14="http://schemas.microsoft.com/office/powerpoint/2010/main" val="328633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left)">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down)">
                                      <p:cBhvr>
                                        <p:cTn id="19" dur="10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fade">
                                      <p:cBhvr>
                                        <p:cTn id="29" dur="1000"/>
                                        <p:tgtEl>
                                          <p:spTgt spid="2">
                                            <p:txEl>
                                              <p:pRg st="3" end="3"/>
                                            </p:txEl>
                                          </p:spTgt>
                                        </p:tgtEl>
                                      </p:cBhvr>
                                    </p:animEffect>
                                    <p:anim calcmode="lin" valueType="num">
                                      <p:cBhvr>
                                        <p:cTn id="3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wipe(left)">
                                      <p:cBhvr>
                                        <p:cTn id="36" dur="1000"/>
                                        <p:tgtEl>
                                          <p:spTgt spid="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wipe(left)">
                                      <p:cBhvr>
                                        <p:cTn id="41" dur="1000"/>
                                        <p:tgtEl>
                                          <p:spTgt spid="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1000"/>
                                        <p:tgtEl>
                                          <p:spTgt spid="2">
                                            <p:txEl>
                                              <p:pRg st="6" end="6"/>
                                            </p:txEl>
                                          </p:spTgt>
                                        </p:tgtEl>
                                      </p:cBhvr>
                                    </p:animEffect>
                                    <p:anim calcmode="lin" valueType="num">
                                      <p:cBhvr>
                                        <p:cTn id="4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
                                            <p:txEl>
                                              <p:pRg st="7" end="7"/>
                                            </p:txEl>
                                          </p:spTgt>
                                        </p:tgtEl>
                                        <p:attrNameLst>
                                          <p:attrName>style.visibility</p:attrName>
                                        </p:attrNameLst>
                                      </p:cBhvr>
                                      <p:to>
                                        <p:strVal val="visible"/>
                                      </p:to>
                                    </p:set>
                                    <p:animEffect transition="in" filter="fade">
                                      <p:cBhvr>
                                        <p:cTn id="53" dur="1000"/>
                                        <p:tgtEl>
                                          <p:spTgt spid="2">
                                            <p:txEl>
                                              <p:pRg st="7" end="7"/>
                                            </p:txEl>
                                          </p:spTgt>
                                        </p:tgtEl>
                                      </p:cBhvr>
                                    </p:animEffect>
                                    <p:anim calcmode="lin" valueType="num">
                                      <p:cBhvr>
                                        <p:cTn id="54"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
                                            <p:txEl>
                                              <p:pRg st="8" end="8"/>
                                            </p:txEl>
                                          </p:spTgt>
                                        </p:tgtEl>
                                        <p:attrNameLst>
                                          <p:attrName>style.visibility</p:attrName>
                                        </p:attrNameLst>
                                      </p:cBhvr>
                                      <p:to>
                                        <p:strVal val="visible"/>
                                      </p:to>
                                    </p:set>
                                    <p:animEffect transition="in" filter="fade">
                                      <p:cBhvr>
                                        <p:cTn id="60" dur="1000"/>
                                        <p:tgtEl>
                                          <p:spTgt spid="2">
                                            <p:txEl>
                                              <p:pRg st="8" end="8"/>
                                            </p:txEl>
                                          </p:spTgt>
                                        </p:tgtEl>
                                      </p:cBhvr>
                                    </p:animEffect>
                                    <p:anim calcmode="lin" valueType="num">
                                      <p:cBhvr>
                                        <p:cTn id="61"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26590"/>
            <a:ext cx="11953328" cy="6217087"/>
          </a:xfrm>
          <a:prstGeom prst="rect">
            <a:avLst/>
          </a:prstGeom>
        </p:spPr>
        <p:txBody>
          <a:bodyPr wrap="square">
            <a:spAutoFit/>
          </a:bodyPr>
          <a:lstStyle/>
          <a:p>
            <a:pPr latinLnBrk="1">
              <a:lnSpc>
                <a:spcPct val="150000"/>
              </a:lnSpc>
            </a:pPr>
            <a:r>
              <a:rPr lang="zh-CN" altLang="en-US" sz="2800" b="1" dirty="0" smtClean="0">
                <a:latin typeface="Times New Roman" panose="02020603050405020304" pitchFamily="18" charset="0"/>
                <a:cs typeface="Times New Roman" panose="02020603050405020304" pitchFamily="18" charset="0"/>
              </a:rPr>
              <a:t>补充二</a:t>
            </a:r>
            <a:r>
              <a:rPr lang="zh-CN" altLang="zh-CN" sz="2800" b="1" dirty="0" smtClean="0">
                <a:latin typeface="Times New Roman" panose="02020603050405020304" pitchFamily="18" charset="0"/>
                <a:cs typeface="Times New Roman" panose="02020603050405020304" pitchFamily="18" charset="0"/>
              </a:rPr>
              <a:t>、拟卤素</a:t>
            </a:r>
            <a:endParaRPr lang="zh-CN" altLang="zh-CN" sz="2800" b="1" dirty="0">
              <a:latin typeface="Times New Roman" panose="02020603050405020304" pitchFamily="18" charset="0"/>
              <a:cs typeface="Times New Roman" panose="02020603050405020304" pitchFamily="18" charset="0"/>
            </a:endParaRPr>
          </a:p>
          <a:p>
            <a:pPr latinLnBrk="1">
              <a:lnSpc>
                <a:spcPct val="150000"/>
              </a:lnSpc>
            </a:pPr>
            <a:r>
              <a:rPr lang="zh-CN" altLang="zh-CN" sz="2800" b="1" dirty="0">
                <a:latin typeface="Times New Roman" panose="02020603050405020304" pitchFamily="18" charset="0"/>
                <a:cs typeface="Times New Roman" panose="02020603050405020304" pitchFamily="18" charset="0"/>
              </a:rPr>
              <a:t>⒈</a:t>
            </a:r>
            <a:r>
              <a:rPr lang="zh-CN" altLang="zh-CN" sz="2800" b="1" dirty="0" smtClean="0">
                <a:latin typeface="Times New Roman" panose="02020603050405020304" pitchFamily="18" charset="0"/>
                <a:cs typeface="Times New Roman" panose="02020603050405020304" pitchFamily="18" charset="0"/>
              </a:rPr>
              <a:t>概念</a:t>
            </a:r>
            <a:r>
              <a:rPr lang="zh-CN" altLang="en-US" sz="2800" b="1" dirty="0" smtClean="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拟卤素</a:t>
            </a:r>
            <a:r>
              <a:rPr lang="zh-CN" altLang="zh-CN" sz="2800" dirty="0">
                <a:latin typeface="Times New Roman" panose="02020603050405020304" pitchFamily="18" charset="0"/>
                <a:cs typeface="Times New Roman" panose="02020603050405020304" pitchFamily="18" charset="0"/>
              </a:rPr>
              <a:t>是指由二个或二个以上非金属元素原子组成的原子团，这些原子团在自由状态时，与卤素单质的性质相似。</a:t>
            </a:r>
          </a:p>
          <a:p>
            <a:pPr latinLnBrk="1">
              <a:lnSpc>
                <a:spcPct val="150000"/>
              </a:lnSpc>
            </a:pPr>
            <a:r>
              <a:rPr lang="en-US" altLang="zh-CN" sz="2800" dirty="0" smtClean="0">
                <a:latin typeface="Times New Roman" panose="02020603050405020304" pitchFamily="18" charset="0"/>
                <a:cs typeface="Times New Roman" panose="02020603050405020304" pitchFamily="18" charset="0"/>
              </a:rPr>
              <a:t>        </a:t>
            </a:r>
            <a:r>
              <a:rPr lang="zh-CN" altLang="zh-CN" sz="2800" dirty="0" smtClean="0">
                <a:solidFill>
                  <a:srgbClr val="0000FF"/>
                </a:solidFill>
                <a:latin typeface="Times New Roman" panose="02020603050405020304" pitchFamily="18" charset="0"/>
                <a:cs typeface="Times New Roman" panose="02020603050405020304" pitchFamily="18" charset="0"/>
              </a:rPr>
              <a:t>重要</a:t>
            </a:r>
            <a:r>
              <a:rPr lang="zh-CN" altLang="zh-CN" sz="2800" dirty="0">
                <a:solidFill>
                  <a:srgbClr val="0000FF"/>
                </a:solidFill>
                <a:latin typeface="Times New Roman" panose="02020603050405020304" pitchFamily="18" charset="0"/>
                <a:cs typeface="Times New Roman" panose="02020603050405020304" pitchFamily="18" charset="0"/>
              </a:rPr>
              <a:t>的拟卤素有</a:t>
            </a:r>
            <a:r>
              <a:rPr lang="zh-CN" altLang="zh-CN" sz="2800" dirty="0" smtClean="0">
                <a:solidFill>
                  <a:srgbClr val="0000FF"/>
                </a:solidFill>
                <a:latin typeface="Times New Roman" panose="02020603050405020304" pitchFamily="18" charset="0"/>
                <a:cs typeface="Times New Roman" panose="02020603050405020304" pitchFamily="18" charset="0"/>
              </a:rPr>
              <a:t>氰</a:t>
            </a:r>
            <a:r>
              <a:rPr lang="en-US" altLang="zh-CN" sz="2800" b="1" dirty="0" smtClean="0">
                <a:solidFill>
                  <a:srgbClr val="0000FF"/>
                </a:solidFill>
                <a:latin typeface="Times New Roman" panose="02020603050405020304" pitchFamily="18" charset="0"/>
                <a:cs typeface="Times New Roman" panose="02020603050405020304" pitchFamily="18" charset="0"/>
              </a:rPr>
              <a:t>(CN)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zh-CN" sz="2800" dirty="0">
                <a:solidFill>
                  <a:srgbClr val="0000FF"/>
                </a:solidFill>
                <a:latin typeface="Times New Roman" panose="02020603050405020304" pitchFamily="18" charset="0"/>
                <a:cs typeface="Times New Roman" panose="02020603050405020304" pitchFamily="18" charset="0"/>
              </a:rPr>
              <a:t>、硫氰</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SCN)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zh-CN" sz="2800" dirty="0" smtClean="0">
                <a:solidFill>
                  <a:srgbClr val="0000FF"/>
                </a:solidFill>
                <a:latin typeface="Times New Roman" panose="02020603050405020304" pitchFamily="18" charset="0"/>
                <a:cs typeface="Times New Roman" panose="02020603050405020304" pitchFamily="18" charset="0"/>
              </a:rPr>
              <a:t>。</a:t>
            </a:r>
            <a:endParaRPr lang="zh-CN" altLang="zh-CN" sz="2800" dirty="0">
              <a:solidFill>
                <a:srgbClr val="0000FF"/>
              </a:solidFill>
              <a:latin typeface="Times New Roman" panose="02020603050405020304" pitchFamily="18" charset="0"/>
              <a:cs typeface="Times New Roman" panose="02020603050405020304" pitchFamily="18" charset="0"/>
            </a:endParaRPr>
          </a:p>
          <a:p>
            <a:pPr latinLnBrk="1">
              <a:lnSpc>
                <a:spcPct val="150000"/>
              </a:lnSpc>
              <a:spcBef>
                <a:spcPts val="1200"/>
              </a:spcBef>
            </a:pPr>
            <a:r>
              <a:rPr lang="en-US" altLang="zh-CN" sz="2800" b="1" dirty="0" smtClean="0">
                <a:latin typeface="Times New Roman" panose="02020603050405020304" pitchFamily="18" charset="0"/>
                <a:cs typeface="Times New Roman" panose="02020603050405020304" pitchFamily="18" charset="0"/>
              </a:rPr>
              <a:t>⒉</a:t>
            </a:r>
            <a:r>
              <a:rPr lang="zh-CN" altLang="zh-CN" sz="2800" b="1" dirty="0">
                <a:latin typeface="Times New Roman" panose="02020603050405020304" pitchFamily="18" charset="0"/>
                <a:cs typeface="Times New Roman" panose="02020603050405020304" pitchFamily="18" charset="0"/>
              </a:rPr>
              <a:t>拟卤素的化学性质</a:t>
            </a:r>
            <a:endParaRPr lang="zh-CN" altLang="zh-CN" sz="2800" dirty="0">
              <a:latin typeface="Times New Roman" panose="02020603050405020304" pitchFamily="18" charset="0"/>
              <a:cs typeface="Times New Roman" panose="02020603050405020304" pitchFamily="18" charset="0"/>
            </a:endParaRPr>
          </a:p>
          <a:p>
            <a:pPr latinLnBrk="1">
              <a:lnSpc>
                <a:spcPct val="150000"/>
              </a:lnSpc>
            </a:pPr>
            <a:r>
              <a:rPr lang="zh-CN" altLang="zh-CN" sz="2800" dirty="0" smtClean="0">
                <a:latin typeface="Times New Roman" panose="02020603050405020304" pitchFamily="18" charset="0"/>
                <a:cs typeface="Times New Roman" panose="02020603050405020304" pitchFamily="18" charset="0"/>
              </a:rPr>
              <a:t>拟卤素</a:t>
            </a:r>
            <a:r>
              <a:rPr lang="zh-CN" altLang="zh-CN" sz="2800" dirty="0">
                <a:latin typeface="Times New Roman" panose="02020603050405020304" pitchFamily="18" charset="0"/>
                <a:cs typeface="Times New Roman" panose="02020603050405020304" pitchFamily="18" charset="0"/>
              </a:rPr>
              <a:t>和卤素也都可与碱发生歧化反应，如</a:t>
            </a:r>
          </a:p>
          <a:p>
            <a:pPr latinLnBrk="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+2OH</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=CN</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+CNO</a:t>
            </a:r>
            <a:r>
              <a:rPr lang="zh-CN"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+2OH</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err="1">
                <a:solidFill>
                  <a:srgbClr val="0000FF"/>
                </a:solidFill>
                <a:latin typeface="Times New Roman" panose="02020603050405020304" pitchFamily="18" charset="0"/>
                <a:cs typeface="Times New Roman" panose="02020603050405020304" pitchFamily="18" charset="0"/>
              </a:rPr>
              <a:t>Cl</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err="1">
                <a:solidFill>
                  <a:srgbClr val="0000FF"/>
                </a:solidFill>
                <a:latin typeface="Times New Roman" panose="02020603050405020304" pitchFamily="18" charset="0"/>
                <a:cs typeface="Times New Roman" panose="02020603050405020304" pitchFamily="18" charset="0"/>
              </a:rPr>
              <a:t>ClO</a:t>
            </a:r>
            <a:r>
              <a:rPr lang="zh-CN"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en-US" altLang="zh-CN" sz="2800" b="1" baseline="30000" dirty="0" smtClean="0">
              <a:solidFill>
                <a:srgbClr val="0000FF"/>
              </a:solidFill>
              <a:latin typeface="Times New Roman" panose="02020603050405020304" pitchFamily="18" charset="0"/>
              <a:cs typeface="Times New Roman" panose="02020603050405020304" pitchFamily="18" charset="0"/>
            </a:endParaRPr>
          </a:p>
          <a:p>
            <a:pPr latinLnBrk="1">
              <a:lnSpc>
                <a:spcPct val="150000"/>
              </a:lnSpc>
            </a:pPr>
            <a:r>
              <a:rPr lang="zh-CN" altLang="zh-CN" sz="2800" dirty="0">
                <a:latin typeface="Times New Roman" panose="02020603050405020304" pitchFamily="18" charset="0"/>
                <a:cs typeface="Times New Roman" panose="02020603050405020304" pitchFamily="18" charset="0"/>
              </a:rPr>
              <a:t>拟卤素和卤素性质相似如</a:t>
            </a:r>
            <a:r>
              <a:rPr lang="zh-CN" altLang="en-US" sz="2800" dirty="0">
                <a:solidFill>
                  <a:srgbClr val="0000FF"/>
                </a:solidFill>
                <a:latin typeface="Times New Roman" panose="02020603050405020304" pitchFamily="18" charset="0"/>
                <a:cs typeface="Times New Roman" panose="02020603050405020304" pitchFamily="18" charset="0"/>
              </a:rPr>
              <a:t>：</a:t>
            </a:r>
            <a:r>
              <a:rPr lang="en-US" altLang="zh-CN" sz="2800" dirty="0">
                <a:solidFill>
                  <a:srgbClr val="0000FF"/>
                </a:solidFill>
                <a:latin typeface="Times New Roman" panose="02020603050405020304" pitchFamily="18" charset="0"/>
                <a:cs typeface="Times New Roman" panose="02020603050405020304" pitchFamily="18" charset="0"/>
              </a:rPr>
              <a:t> </a:t>
            </a:r>
            <a:r>
              <a:rPr lang="en-US" altLang="zh-CN" sz="2800" b="1" dirty="0">
                <a:solidFill>
                  <a:srgbClr val="0000FF"/>
                </a:solidFill>
                <a:latin typeface="Times New Roman" panose="02020603050405020304" pitchFamily="18" charset="0"/>
                <a:cs typeface="Times New Roman" panose="02020603050405020304" pitchFamily="18" charset="0"/>
              </a:rPr>
              <a:t>2Fe+3(SCN)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2Fe(SCN)</a:t>
            </a:r>
            <a:r>
              <a:rPr lang="en-US" altLang="zh-CN" sz="2800" b="1" baseline="-25000" dirty="0">
                <a:solidFill>
                  <a:srgbClr val="0000FF"/>
                </a:solidFill>
                <a:latin typeface="Times New Roman" panose="02020603050405020304" pitchFamily="18" charset="0"/>
                <a:cs typeface="Times New Roman" panose="02020603050405020304" pitchFamily="18" charset="0"/>
              </a:rPr>
              <a:t>3           </a:t>
            </a:r>
            <a:r>
              <a:rPr lang="en-US" altLang="zh-CN" sz="2800" b="1" dirty="0">
                <a:solidFill>
                  <a:srgbClr val="0000FF"/>
                </a:solidFill>
                <a:latin typeface="Times New Roman" panose="02020603050405020304" pitchFamily="18" charset="0"/>
                <a:cs typeface="Times New Roman" panose="02020603050405020304" pitchFamily="18" charset="0"/>
              </a:rPr>
              <a:t>2Fe+3Cl</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FeCl</a:t>
            </a:r>
            <a:r>
              <a:rPr lang="en-US" altLang="zh-CN" sz="2800" b="1" baseline="-25000" dirty="0">
                <a:solidFill>
                  <a:srgbClr val="0000FF"/>
                </a:solidFill>
                <a:latin typeface="Times New Roman" panose="02020603050405020304" pitchFamily="18" charset="0"/>
                <a:cs typeface="Times New Roman" panose="02020603050405020304" pitchFamily="18" charset="0"/>
              </a:rPr>
              <a:t>3</a:t>
            </a:r>
            <a:endParaRPr lang="zh-CN" altLang="zh-CN" sz="2800" b="1" dirty="0">
              <a:solidFill>
                <a:srgbClr val="0000FF"/>
              </a:solidFill>
              <a:latin typeface="Times New Roman" panose="02020603050405020304" pitchFamily="18" charset="0"/>
              <a:cs typeface="Times New Roman" panose="02020603050405020304" pitchFamily="18" charset="0"/>
            </a:endParaRPr>
          </a:p>
          <a:p>
            <a:pPr latinLnBrk="1">
              <a:lnSpc>
                <a:spcPct val="150000"/>
              </a:lnSpc>
              <a:spcBef>
                <a:spcPts val="1200"/>
              </a:spcBef>
            </a:pP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3.</a:t>
            </a:r>
            <a:r>
              <a:rPr lang="zh-CN" altLang="zh-CN" sz="2800" b="1" dirty="0" smtClean="0">
                <a:latin typeface="Times New Roman" panose="02020603050405020304" pitchFamily="18" charset="0"/>
                <a:cs typeface="Times New Roman" panose="02020603050405020304" pitchFamily="18" charset="0"/>
              </a:rPr>
              <a:t>卤素的</a:t>
            </a:r>
            <a:r>
              <a:rPr lang="zh-CN" altLang="en-US" sz="2800" b="1" dirty="0" smtClean="0">
                <a:latin typeface="Times New Roman" panose="02020603050405020304" pitchFamily="18" charset="0"/>
                <a:cs typeface="Times New Roman" panose="02020603050405020304" pitchFamily="18" charset="0"/>
              </a:rPr>
              <a:t>氧化性</a:t>
            </a:r>
            <a:r>
              <a:rPr lang="zh-CN" altLang="zh-CN" sz="2800" b="1" dirty="0" smtClean="0">
                <a:latin typeface="Times New Roman" panose="02020603050405020304" pitchFamily="18" charset="0"/>
                <a:cs typeface="Times New Roman" panose="02020603050405020304" pitchFamily="18" charset="0"/>
              </a:rPr>
              <a:t>强弱</a:t>
            </a:r>
            <a:r>
              <a:rPr lang="zh-CN" altLang="zh-CN" sz="2800" b="1" dirty="0">
                <a:latin typeface="Times New Roman" panose="02020603050405020304" pitchFamily="18" charset="0"/>
                <a:cs typeface="Times New Roman" panose="02020603050405020304" pitchFamily="18" charset="0"/>
              </a:rPr>
              <a:t>顺序</a:t>
            </a:r>
            <a:r>
              <a:rPr lang="zh-CN" altLang="zh-CN" sz="2800" b="1" dirty="0" smtClean="0">
                <a:latin typeface="Times New Roman" panose="02020603050405020304" pitchFamily="18" charset="0"/>
                <a:cs typeface="Times New Roman" panose="02020603050405020304" pitchFamily="18" charset="0"/>
              </a:rPr>
              <a:t>为</a:t>
            </a:r>
            <a:r>
              <a:rPr lang="zh-CN" altLang="en-US" sz="2800" b="1" dirty="0" smtClean="0">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&gt;Br</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&gt;(CN)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&gt;(SCN)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&gt;I</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sp>
        <p:nvSpPr>
          <p:cNvPr id="3" name="矩形 2"/>
          <p:cNvSpPr/>
          <p:nvPr/>
        </p:nvSpPr>
        <p:spPr>
          <a:xfrm>
            <a:off x="1284465" y="6166098"/>
            <a:ext cx="4738733" cy="523220"/>
          </a:xfrm>
          <a:prstGeom prst="rect">
            <a:avLst/>
          </a:prstGeom>
        </p:spPr>
        <p:txBody>
          <a:bodyPr wrap="none">
            <a:spAutoFit/>
          </a:bodyPr>
          <a:lstStyle/>
          <a:p>
            <a:pPr latinLnBrk="1"/>
            <a:r>
              <a:rPr lang="en-US" altLang="zh-CN" sz="2800" b="1" dirty="0" smtClean="0">
                <a:solidFill>
                  <a:srgbClr val="FF0000"/>
                </a:solidFill>
                <a:latin typeface="Times New Roman" panose="02020603050405020304" pitchFamily="18" charset="0"/>
                <a:cs typeface="Times New Roman" panose="02020603050405020304" pitchFamily="18" charset="0"/>
              </a:rPr>
              <a:t>Br</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en-US" altLang="zh-CN" sz="2800" b="1" dirty="0" smtClean="0">
                <a:solidFill>
                  <a:srgbClr val="FF0000"/>
                </a:solidFill>
                <a:latin typeface="Times New Roman" panose="02020603050405020304" pitchFamily="18" charset="0"/>
                <a:cs typeface="Times New Roman" panose="02020603050405020304" pitchFamily="18" charset="0"/>
              </a:rPr>
              <a:t>+ 2KCN == 2KBr + (CN)</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6527254" y="6166098"/>
            <a:ext cx="4803632" cy="523220"/>
          </a:xfrm>
          <a:prstGeom prst="rect">
            <a:avLst/>
          </a:prstGeom>
        </p:spPr>
        <p:txBody>
          <a:bodyPr wrap="square">
            <a:spAutoFit/>
          </a:bodyPr>
          <a:lstStyle/>
          <a:p>
            <a:pPr latinLnBrk="1"/>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SCN)</a:t>
            </a:r>
            <a:r>
              <a:rPr lang="en-US" altLang="zh-CN" sz="2800" b="1" baseline="-25000" dirty="0">
                <a:solidFill>
                  <a:srgbClr val="FF0000"/>
                </a:solidFill>
                <a:latin typeface="Times New Roman" panose="02020603050405020304" pitchFamily="18" charset="0"/>
                <a:cs typeface="Times New Roman" panose="02020603050405020304" pitchFamily="18" charset="0"/>
              </a:rPr>
              <a:t> </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+ 2KI == 2KSCN + I</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13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up)">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left)">
                                      <p:cBhvr>
                                        <p:cTn id="19" dur="10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wipe(left)">
                                      <p:cBhvr>
                                        <p:cTn id="31" dur="10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wipe(left)">
                                      <p:cBhvr>
                                        <p:cTn id="36" dur="10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wipe(left)">
                                      <p:cBhvr>
                                        <p:cTn id="41" dur="1000"/>
                                        <p:tgtEl>
                                          <p:spTgt spid="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wipe(left)">
                                      <p:cBhvr>
                                        <p:cTn id="46" dur="1000"/>
                                        <p:tgtEl>
                                          <p:spTgt spid="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10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38159"/>
            <a:ext cx="11053228"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下列关于卤素的叙述正确的是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卤素的钾盐中，最易被氧化的是氟化钾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溴中溶有少量氯气，可以用加入溴化钠再用汽油萃取的方法提纯</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溴化银具有感光性，碘化银不具有感光性</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氟气跟氯化钠水溶液反应，一定有氟化氢和氧气生成</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氯气跟水反应时，水既不是氧化剂也不是还原剂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70154"/>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5807174" y="667405"/>
            <a:ext cx="518091" cy="818173"/>
          </a:xfrm>
          <a:prstGeom prst="rect">
            <a:avLst/>
          </a:prstGeom>
        </p:spPr>
        <p:txBody>
          <a:bodyPr wrap="none">
            <a:spAutoFit/>
          </a:bodyPr>
          <a:lstStyle/>
          <a:p>
            <a:pPr algn="just">
              <a:lnSpc>
                <a:spcPct val="150000"/>
              </a:lnSpc>
              <a:spcAft>
                <a:spcPts val="0"/>
              </a:spcAft>
            </a:pPr>
            <a:r>
              <a:rPr lang="en-US" altLang="zh-CN" sz="3600" b="1" kern="100" dirty="0">
                <a:solidFill>
                  <a:srgbClr val="FF0000"/>
                </a:solidFill>
                <a:latin typeface="Times New Roman"/>
                <a:ea typeface="华文细黑"/>
                <a:cs typeface="Courier New"/>
              </a:rPr>
              <a:t>C</a:t>
            </a:r>
            <a:endParaRPr lang="zh-CN" altLang="zh-CN" sz="1200" b="1" kern="100" dirty="0">
              <a:solidFill>
                <a:srgbClr val="FF0000"/>
              </a:solidFill>
              <a:latin typeface="宋体"/>
              <a:cs typeface="Courier New"/>
            </a:endParaRPr>
          </a:p>
        </p:txBody>
      </p:sp>
      <p:sp>
        <p:nvSpPr>
          <p:cNvPr id="12" name="矩形 11"/>
          <p:cNvSpPr/>
          <p:nvPr/>
        </p:nvSpPr>
        <p:spPr>
          <a:xfrm>
            <a:off x="7031310" y="148557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3" name="矩形 12"/>
          <p:cNvSpPr/>
          <p:nvPr/>
        </p:nvSpPr>
        <p:spPr>
          <a:xfrm>
            <a:off x="7535366" y="1485578"/>
            <a:ext cx="2723823"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还原性最强</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10919742" y="2133650"/>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7319342" y="27817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850715" y="2759341"/>
            <a:ext cx="4344218" cy="2062103"/>
          </a:xfrm>
          <a:prstGeom prst="rect">
            <a:avLst/>
          </a:prstGeom>
        </p:spPr>
        <p:txBody>
          <a:bodyPr wrap="square">
            <a:spAutoFit/>
          </a:bodyPr>
          <a:lstStyle/>
          <a:p>
            <a:r>
              <a:rPr lang="en-US" altLang="zh-CN" sz="3200" b="1" dirty="0" err="1" smtClean="0">
                <a:solidFill>
                  <a:srgbClr val="FF0000"/>
                </a:solidFill>
                <a:latin typeface="Times New Roman" panose="02020603050405020304" pitchFamily="18" charset="0"/>
                <a:cs typeface="Times New Roman" panose="02020603050405020304" pitchFamily="18" charset="0"/>
              </a:rPr>
              <a:t>AgCl</a:t>
            </a: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en-US" altLang="zh-CN" sz="3200" b="1" dirty="0" err="1" smtClean="0">
                <a:solidFill>
                  <a:srgbClr val="FF0000"/>
                </a:solidFill>
                <a:latin typeface="Times New Roman" panose="02020603050405020304" pitchFamily="18" charset="0"/>
                <a:cs typeface="Times New Roman" panose="02020603050405020304" pitchFamily="18" charset="0"/>
              </a:rPr>
              <a:t>AgBr</a:t>
            </a: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en-US" altLang="zh-CN" sz="3200" b="1" dirty="0" err="1" smtClean="0">
                <a:solidFill>
                  <a:srgbClr val="FF0000"/>
                </a:solidFill>
                <a:latin typeface="Times New Roman" panose="02020603050405020304" pitchFamily="18" charset="0"/>
                <a:cs typeface="Times New Roman" panose="02020603050405020304" pitchFamily="18" charset="0"/>
              </a:rPr>
              <a:t>AgI</a:t>
            </a:r>
            <a:r>
              <a:rPr lang="zh-CN" altLang="en-US" sz="3200" b="1" dirty="0" smtClean="0">
                <a:solidFill>
                  <a:srgbClr val="FF0000"/>
                </a:solidFill>
                <a:latin typeface="Times New Roman" panose="02020603050405020304" pitchFamily="18" charset="0"/>
                <a:cs typeface="Times New Roman" panose="02020603050405020304" pitchFamily="18" charset="0"/>
              </a:rPr>
              <a:t>均</a:t>
            </a:r>
            <a:r>
              <a:rPr lang="zh-CN" altLang="en-US" sz="3200" b="1" dirty="0">
                <a:solidFill>
                  <a:srgbClr val="FF0000"/>
                </a:solidFill>
                <a:latin typeface="Times New Roman" panose="02020603050405020304" pitchFamily="18" charset="0"/>
                <a:cs typeface="Times New Roman" panose="02020603050405020304" pitchFamily="18" charset="0"/>
              </a:rPr>
              <a:t>见</a:t>
            </a:r>
            <a:r>
              <a:rPr lang="zh-CN" altLang="en-US" sz="3200" b="1" dirty="0" smtClean="0">
                <a:solidFill>
                  <a:srgbClr val="FF0000"/>
                </a:solidFill>
                <a:latin typeface="Times New Roman" panose="02020603050405020304" pitchFamily="18" charset="0"/>
                <a:cs typeface="Times New Roman" panose="02020603050405020304" pitchFamily="18" charset="0"/>
              </a:rPr>
              <a:t>光   </a:t>
            </a:r>
            <a:r>
              <a:rPr lang="en-US" altLang="zh-CN" sz="3200" b="1" dirty="0" smtClean="0">
                <a:solidFill>
                  <a:srgbClr val="FF0000"/>
                </a:solidFill>
                <a:latin typeface="Times New Roman" panose="02020603050405020304" pitchFamily="18" charset="0"/>
                <a:cs typeface="Times New Roman" panose="02020603050405020304" pitchFamily="18" charset="0"/>
              </a:rPr>
              <a:t/>
            </a:r>
            <a:br>
              <a:rPr lang="en-US" altLang="zh-CN" sz="3200" b="1" dirty="0" smtClean="0">
                <a:solidFill>
                  <a:srgbClr val="FF0000"/>
                </a:solidFill>
                <a:latin typeface="Times New Roman" panose="02020603050405020304" pitchFamily="18" charset="0"/>
                <a:cs typeface="Times New Roman" panose="02020603050405020304" pitchFamily="18" charset="0"/>
              </a:rPr>
            </a:b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zh-CN" altLang="en-US" sz="3200" b="1" dirty="0" smtClean="0">
                <a:solidFill>
                  <a:srgbClr val="FF0000"/>
                </a:solidFill>
                <a:latin typeface="Times New Roman" panose="02020603050405020304" pitchFamily="18" charset="0"/>
                <a:cs typeface="Times New Roman" panose="02020603050405020304" pitchFamily="18" charset="0"/>
              </a:rPr>
              <a:t>易分解，</a:t>
            </a:r>
            <a:endParaRPr lang="en-US" altLang="zh-CN" sz="3200" b="1" dirty="0" smtClean="0">
              <a:solidFill>
                <a:srgbClr val="FF0000"/>
              </a:solidFill>
              <a:latin typeface="Times New Roman" panose="02020603050405020304" pitchFamily="18" charset="0"/>
              <a:cs typeface="Times New Roman" panose="02020603050405020304" pitchFamily="18" charset="0"/>
            </a:endParaRPr>
          </a:p>
          <a:p>
            <a:r>
              <a:rPr lang="zh-CN" altLang="en-US" sz="3200" b="1" dirty="0" smtClean="0">
                <a:solidFill>
                  <a:srgbClr val="FF0000"/>
                </a:solidFill>
                <a:latin typeface="Times New Roman" panose="02020603050405020304" pitchFamily="18" charset="0"/>
                <a:cs typeface="Times New Roman" panose="02020603050405020304" pitchFamily="18" charset="0"/>
              </a:rPr>
              <a:t>                 具有感光性，</a:t>
            </a:r>
            <a:endParaRPr lang="en-US" altLang="zh-CN" sz="3200" b="1" dirty="0" smtClean="0">
              <a:solidFill>
                <a:srgbClr val="FF0000"/>
              </a:solidFill>
              <a:latin typeface="Times New Roman" panose="02020603050405020304" pitchFamily="18" charset="0"/>
              <a:cs typeface="Times New Roman" panose="02020603050405020304" pitchFamily="18" charset="0"/>
            </a:endParaRPr>
          </a:p>
          <a:p>
            <a:r>
              <a:rPr lang="en-US" altLang="zh-CN" sz="3200" b="1" dirty="0">
                <a:solidFill>
                  <a:srgbClr val="FF0000"/>
                </a:solidFill>
                <a:latin typeface="Times New Roman" panose="02020603050405020304" pitchFamily="18" charset="0"/>
                <a:cs typeface="Times New Roman" panose="02020603050405020304" pitchFamily="18" charset="0"/>
              </a:rPr>
              <a:t> </a:t>
            </a: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zh-CN" altLang="en-US" sz="3200" b="1" dirty="0" smtClean="0">
                <a:solidFill>
                  <a:srgbClr val="FF0000"/>
                </a:solidFill>
                <a:latin typeface="Times New Roman" panose="02020603050405020304" pitchFamily="18" charset="0"/>
                <a:cs typeface="Times New Roman" panose="02020603050405020304" pitchFamily="18" charset="0"/>
              </a:rPr>
              <a:t>需避光保存；</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9119542" y="3429794"/>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8393848" y="4077866"/>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1990750" y="5818832"/>
            <a:ext cx="8313814" cy="923330"/>
          </a:xfrm>
          <a:prstGeom prst="rect">
            <a:avLst/>
          </a:prstGeom>
        </p:spPr>
        <p:txBody>
          <a:bodyPr wrap="none">
            <a:spAutoFit/>
          </a:bodyPr>
          <a:lstStyle/>
          <a:p>
            <a:pPr algn="just">
              <a:lnSpc>
                <a:spcPct val="150000"/>
              </a:lnSpc>
              <a:spcAft>
                <a:spcPts val="0"/>
              </a:spcAft>
            </a:pPr>
            <a:r>
              <a:rPr lang="zh-CN" altLang="en-US" sz="3600" b="1" kern="100" dirty="0" smtClean="0">
                <a:solidFill>
                  <a:srgbClr val="FF0000"/>
                </a:solidFill>
                <a:latin typeface="Times New Roman"/>
                <a:ea typeface="华文细黑"/>
                <a:cs typeface="Courier New"/>
              </a:rPr>
              <a:t>氟遇水生成</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r>
              <a:rPr lang="zh-CN" altLang="en-US" sz="3600" b="1" kern="100" dirty="0" smtClean="0">
                <a:solidFill>
                  <a:srgbClr val="FF0000"/>
                </a:solidFill>
                <a:latin typeface="Times New Roman"/>
                <a:ea typeface="华文细黑"/>
                <a:cs typeface="Courier New"/>
              </a:rPr>
              <a:t>，</a:t>
            </a:r>
            <a:r>
              <a:rPr lang="en-US" altLang="zh-CN" sz="3600" b="1" kern="100" dirty="0" smtClean="0">
                <a:solidFill>
                  <a:srgbClr val="FF0000"/>
                </a:solidFill>
                <a:latin typeface="Times New Roman"/>
                <a:ea typeface="华文细黑"/>
                <a:cs typeface="Courier New"/>
              </a:rPr>
              <a:t>2F</a:t>
            </a:r>
            <a:r>
              <a:rPr lang="en-US" altLang="zh-CN" sz="3600" b="1" kern="100" baseline="-25000" dirty="0" smtClean="0">
                <a:solidFill>
                  <a:srgbClr val="FF0000"/>
                </a:solidFill>
                <a:latin typeface="Times New Roman"/>
                <a:ea typeface="华文细黑"/>
                <a:cs typeface="Courier New"/>
              </a:rPr>
              <a:t>2</a:t>
            </a:r>
            <a:r>
              <a:rPr lang="zh-CN" altLang="zh-CN" sz="3600" b="1" kern="100" dirty="0">
                <a:solidFill>
                  <a:srgbClr val="FF0000"/>
                </a:solidFill>
                <a:latin typeface="Times New Roman"/>
                <a:ea typeface="华文细黑"/>
                <a:cs typeface="Times New Roman"/>
              </a:rPr>
              <a:t>＋</a:t>
            </a:r>
            <a:r>
              <a:rPr lang="en-US" altLang="zh-CN" sz="3600" b="1" kern="100" dirty="0">
                <a:solidFill>
                  <a:srgbClr val="FF0000"/>
                </a:solidFill>
                <a:latin typeface="Times New Roman"/>
                <a:ea typeface="华文细黑"/>
                <a:cs typeface="Courier New"/>
              </a:rPr>
              <a:t>2H</a:t>
            </a:r>
            <a:r>
              <a:rPr lang="en-US" altLang="zh-CN" sz="3600" b="1" kern="100" baseline="-25000" dirty="0">
                <a:solidFill>
                  <a:srgbClr val="FF0000"/>
                </a:solidFill>
                <a:latin typeface="Times New Roman"/>
                <a:ea typeface="华文细黑"/>
                <a:cs typeface="Courier New"/>
              </a:rPr>
              <a:t>2</a:t>
            </a:r>
            <a:r>
              <a:rPr lang="en-US" altLang="zh-CN" sz="3600" b="1" kern="100" dirty="0">
                <a:solidFill>
                  <a:srgbClr val="FF0000"/>
                </a:solidFill>
                <a:latin typeface="Times New Roman"/>
                <a:ea typeface="华文细黑"/>
                <a:cs typeface="Courier New"/>
              </a:rPr>
              <a:t>O</a:t>
            </a:r>
            <a:r>
              <a:rPr lang="en-US" altLang="zh-CN" sz="3600" b="1" kern="100" spc="-80" dirty="0">
                <a:solidFill>
                  <a:srgbClr val="FF0000"/>
                </a:solidFill>
                <a:latin typeface="Times New Roman"/>
                <a:ea typeface="华文细黑"/>
                <a:cs typeface="Courier New"/>
              </a:rPr>
              <a:t>==</a:t>
            </a:r>
            <a:r>
              <a:rPr lang="en-US" altLang="zh-CN" sz="3600" b="1" kern="100" dirty="0">
                <a:solidFill>
                  <a:srgbClr val="FF0000"/>
                </a:solidFill>
                <a:latin typeface="Times New Roman"/>
                <a:ea typeface="华文细黑"/>
                <a:cs typeface="Courier New"/>
              </a:rPr>
              <a:t>=4HF</a:t>
            </a:r>
            <a:r>
              <a:rPr lang="zh-CN" altLang="zh-CN" sz="3600" b="1" kern="100" dirty="0">
                <a:solidFill>
                  <a:srgbClr val="FF0000"/>
                </a:solidFill>
                <a:latin typeface="Times New Roman"/>
                <a:ea typeface="华文细黑"/>
                <a:cs typeface="Times New Roman"/>
              </a:rPr>
              <a:t>＋</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endParaRPr lang="zh-CN" altLang="zh-CN" sz="1200" b="1" kern="100" dirty="0">
              <a:solidFill>
                <a:srgbClr val="FF0000"/>
              </a:solidFill>
              <a:latin typeface="宋体"/>
              <a:cs typeface="Courier New"/>
            </a:endParaRPr>
          </a:p>
        </p:txBody>
      </p:sp>
    </p:spTree>
    <p:extLst>
      <p:ext uri="{BB962C8B-B14F-4D97-AF65-F5344CB8AC3E}">
        <p14:creationId xmlns:p14="http://schemas.microsoft.com/office/powerpoint/2010/main" val="27965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arn(inVertical)">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0078" y="693490"/>
            <a:ext cx="11163760" cy="719916"/>
          </a:xfrm>
          <a:prstGeom prst="rect">
            <a:avLst/>
          </a:prstGeom>
        </p:spPr>
        <p:txBody>
          <a:bodyPr wrap="square" lIns="121898" tIns="60948" rIns="121898" bIns="60948">
            <a:spAutoFit/>
          </a:bodyPr>
          <a:lstStyle/>
          <a:p>
            <a:pPr algn="just">
              <a:lnSpc>
                <a:spcPct val="16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氯气的物理性质</a:t>
            </a:r>
            <a:endParaRPr lang="zh-CN" altLang="zh-CN" sz="1050" kern="100" dirty="0">
              <a:effectLst/>
              <a:latin typeface="宋体"/>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19134592"/>
              </p:ext>
            </p:extLst>
          </p:nvPr>
        </p:nvGraphicFramePr>
        <p:xfrm>
          <a:off x="766614" y="1701601"/>
          <a:ext cx="10104315" cy="2664297"/>
        </p:xfrm>
        <a:graphic>
          <a:graphicData uri="http://schemas.openxmlformats.org/drawingml/2006/table">
            <a:tbl>
              <a:tblPr/>
              <a:tblGrid>
                <a:gridCol w="1365874"/>
                <a:gridCol w="1296938"/>
                <a:gridCol w="1630711"/>
                <a:gridCol w="1964481"/>
                <a:gridCol w="1296938"/>
                <a:gridCol w="2549373"/>
              </a:tblGrid>
              <a:tr h="828092">
                <a:tc>
                  <a:txBody>
                    <a:bodyPr/>
                    <a:lstStyle/>
                    <a:p>
                      <a:pPr algn="ctr">
                        <a:lnSpc>
                          <a:spcPct val="150000"/>
                        </a:lnSpc>
                        <a:spcAft>
                          <a:spcPts val="0"/>
                        </a:spcAft>
                      </a:pPr>
                      <a:r>
                        <a:rPr lang="zh-CN" sz="2800" kern="100" dirty="0">
                          <a:effectLst/>
                          <a:latin typeface="Times New Roman"/>
                          <a:ea typeface="华文细黑"/>
                          <a:cs typeface="Times New Roman"/>
                        </a:rPr>
                        <a:t>颜色</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状态</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气味</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毒性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6205">
                <a:tc>
                  <a:txBody>
                    <a:bodyPr/>
                    <a:lstStyle/>
                    <a:p>
                      <a:pPr algn="ctr">
                        <a:lnSpc>
                          <a:spcPct val="150000"/>
                        </a:lnSpc>
                        <a:spcAft>
                          <a:spcPts val="0"/>
                        </a:spcAft>
                      </a:pPr>
                      <a:r>
                        <a:rPr lang="zh-CN" sz="2800" kern="100">
                          <a:effectLst/>
                          <a:latin typeface="Times New Roman"/>
                          <a:ea typeface="华文细黑"/>
                          <a:cs typeface="Times New Roman"/>
                        </a:rPr>
                        <a:t>黄绿色</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比空气大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有毒</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体积水溶解</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约</a:t>
                      </a:r>
                      <a:r>
                        <a:rPr lang="en-US" sz="2800" kern="100" dirty="0">
                          <a:effectLst/>
                          <a:latin typeface="Times New Roman"/>
                          <a:ea typeface="华文细黑"/>
                          <a:cs typeface="Courier New"/>
                        </a:rPr>
                        <a:t>2</a:t>
                      </a:r>
                      <a:r>
                        <a:rPr lang="zh-CN" sz="2800" kern="100" dirty="0">
                          <a:effectLst/>
                          <a:latin typeface="Times New Roman"/>
                          <a:ea typeface="华文细黑"/>
                          <a:cs typeface="Times New Roman"/>
                        </a:rPr>
                        <a:t>体积</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3625116" y="3789834"/>
            <a:ext cx="124595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3612416" y="3284404"/>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刺激性</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062758" y="4494813"/>
            <a:ext cx="9549409"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在水中溶解度不大，不能用排水法收集的重要原因是：</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与水反应生成了</a:t>
            </a:r>
            <a:r>
              <a:rPr lang="en-US" altLang="zh-CN" sz="2800" b="1" kern="100" dirty="0" err="1" smtClean="0">
                <a:solidFill>
                  <a:srgbClr val="0000FF"/>
                </a:solidFill>
                <a:latin typeface="Times New Roman"/>
                <a:ea typeface="华文细黑"/>
                <a:cs typeface="Times New Roman"/>
              </a:rPr>
              <a:t>HCl</a:t>
            </a:r>
            <a:r>
              <a:rPr lang="zh-CN" altLang="en-US" sz="2800" b="1" kern="100" dirty="0" smtClean="0">
                <a:solidFill>
                  <a:srgbClr val="0000FF"/>
                </a:solidFill>
                <a:latin typeface="Times New Roman"/>
                <a:ea typeface="华文细黑"/>
                <a:cs typeface="Times New Roman"/>
              </a:rPr>
              <a:t>和</a:t>
            </a:r>
            <a:r>
              <a:rPr lang="en-US" altLang="zh-CN" sz="2800" b="1" kern="100" dirty="0" err="1" smtClean="0">
                <a:solidFill>
                  <a:srgbClr val="0000FF"/>
                </a:solidFill>
                <a:latin typeface="Times New Roman"/>
                <a:ea typeface="华文细黑"/>
                <a:cs typeface="Times New Roman"/>
              </a:rPr>
              <a:t>HClO</a:t>
            </a:r>
            <a:r>
              <a:rPr lang="zh-CN" altLang="en-US" sz="2800" b="1" kern="100" dirty="0" smtClean="0">
                <a:solidFill>
                  <a:srgbClr val="0000FF"/>
                </a:solidFill>
                <a:latin typeface="Times New Roman"/>
                <a:ea typeface="华文细黑"/>
                <a:cs typeface="Times New Roman"/>
              </a:rPr>
              <a:t>，具有强烈的腐蚀性；</a:t>
            </a:r>
            <a:endParaRPr lang="en-US" altLang="zh-CN" sz="2800" b="1" kern="100" dirty="0" smtClean="0">
              <a:solidFill>
                <a:srgbClr val="0000FF"/>
              </a:solidFill>
              <a:latin typeface="Times New Roman"/>
              <a:ea typeface="华文细黑"/>
              <a:cs typeface="Times New Roman"/>
            </a:endParaRPr>
          </a:p>
          <a:p>
            <a:pPr>
              <a:lnSpc>
                <a:spcPct val="150000"/>
              </a:lnSpc>
            </a:pPr>
            <a:r>
              <a:rPr lang="en-US" altLang="zh-CN" sz="2800" b="1" kern="100" dirty="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可以用向上排空气法或排饱和食盐水方法收集；</a:t>
            </a:r>
            <a:endParaRPr lang="zh-CN" altLang="en-US" sz="2800" dirty="0"/>
          </a:p>
        </p:txBody>
      </p:sp>
      <p:sp>
        <p:nvSpPr>
          <p:cNvPr id="3" name="矩形 2"/>
          <p:cNvSpPr/>
          <p:nvPr/>
        </p:nvSpPr>
        <p:spPr>
          <a:xfrm>
            <a:off x="8643445" y="1116827"/>
            <a:ext cx="1960793"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SO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1:40</a:t>
            </a:r>
            <a:endParaRPr lang="zh-CN" altLang="en-US" sz="3200" dirty="0"/>
          </a:p>
        </p:txBody>
      </p:sp>
      <p:sp>
        <p:nvSpPr>
          <p:cNvPr id="12" name="矩形 11"/>
          <p:cNvSpPr/>
          <p:nvPr/>
        </p:nvSpPr>
        <p:spPr>
          <a:xfrm>
            <a:off x="8687494" y="597695"/>
            <a:ext cx="1824538"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1:1</a:t>
            </a:r>
            <a:endParaRPr lang="zh-CN" altLang="en-US" sz="3200" dirty="0"/>
          </a:p>
        </p:txBody>
      </p:sp>
      <p:sp>
        <p:nvSpPr>
          <p:cNvPr id="13" name="矩形 12"/>
          <p:cNvSpPr/>
          <p:nvPr/>
        </p:nvSpPr>
        <p:spPr>
          <a:xfrm>
            <a:off x="8826916" y="2484979"/>
            <a:ext cx="1619354"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1:2</a:t>
            </a:r>
            <a:endParaRPr lang="zh-CN" altLang="en-US" sz="3200" dirty="0"/>
          </a:p>
        </p:txBody>
      </p:sp>
      <p:grpSp>
        <p:nvGrpSpPr>
          <p:cNvPr id="6" name="组合 5"/>
          <p:cNvGrpSpPr/>
          <p:nvPr/>
        </p:nvGrpSpPr>
        <p:grpSpPr>
          <a:xfrm>
            <a:off x="3560412" y="712075"/>
            <a:ext cx="5052986" cy="830997"/>
            <a:chOff x="3574926" y="712075"/>
            <a:chExt cx="5052986" cy="830997"/>
          </a:xfrm>
        </p:grpSpPr>
        <p:sp>
          <p:nvSpPr>
            <p:cNvPr id="4" name="矩形 3"/>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5" name="TextBox 4"/>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88" t="18594" r="27070"/>
          <a:stretch/>
        </p:blipFill>
        <p:spPr>
          <a:xfrm>
            <a:off x="46534" y="3999600"/>
            <a:ext cx="1685826" cy="2670554"/>
          </a:xfrm>
          <a:prstGeom prst="rect">
            <a:avLst/>
          </a:prstGeom>
        </p:spPr>
      </p:pic>
    </p:spTree>
    <p:extLst>
      <p:ext uri="{BB962C8B-B14F-4D97-AF65-F5344CB8AC3E}">
        <p14:creationId xmlns:p14="http://schemas.microsoft.com/office/powerpoint/2010/main" val="20393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1000"/>
                                        <p:tgtEl>
                                          <p:spTgt spid="2">
                                            <p:txEl>
                                              <p:pRg st="1" end="1"/>
                                            </p:txEl>
                                          </p:spTgt>
                                        </p:tgtEl>
                                      </p:cBhvr>
                                    </p:animEffect>
                                    <p:anim calcmode="lin" valueType="num">
                                      <p:cBhvr>
                                        <p:cTn id="4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Effect transition="in" filter="fade">
                                      <p:cBhvr>
                                        <p:cTn id="49" dur="1000"/>
                                        <p:tgtEl>
                                          <p:spTgt spid="2">
                                            <p:txEl>
                                              <p:pRg st="2" end="2"/>
                                            </p:txEl>
                                          </p:spTgt>
                                        </p:tgtEl>
                                      </p:cBhvr>
                                    </p:animEffect>
                                    <p:anim calcmode="lin" valueType="num">
                                      <p:cBhvr>
                                        <p:cTn id="5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7426"/>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卤素单质及离子的鉴别</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能使润湿的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试纸变成蓝色的物质一定是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用硝酸酸化的硝酸银溶液能一次鉴别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三种失去</a:t>
            </a:r>
            <a:r>
              <a:rPr lang="zh-CN" altLang="zh-CN" sz="2800" kern="100" dirty="0" smtClean="0">
                <a:latin typeface="Times New Roman"/>
                <a:ea typeface="华文细黑"/>
                <a:cs typeface="Times New Roman"/>
              </a:rPr>
              <a:t>标</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签</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某溶液加入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层显紫色，证明原溶液中存在</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某浅黄色的溴水，加入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振荡静置后，上层显橙红</a:t>
            </a:r>
            <a:r>
              <a:rPr lang="zh-CN" altLang="zh-CN" sz="2800" kern="100" dirty="0" smtClean="0">
                <a:latin typeface="Times New Roman"/>
                <a:ea typeface="华文细黑"/>
                <a:cs typeface="Times New Roman"/>
              </a:rPr>
              <a:t>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还有很多氧化剂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碘单质的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溶液显紫色，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的密度比水大，应下层显橙红色，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4344964" y="837506"/>
            <a:ext cx="526106" cy="707886"/>
          </a:xfrm>
          <a:prstGeom prst="rect">
            <a:avLst/>
          </a:prstGeom>
        </p:spPr>
        <p:txBody>
          <a:bodyPr wrap="none">
            <a:spAutoFit/>
          </a:bodyPr>
          <a:lstStyle/>
          <a:p>
            <a:r>
              <a:rPr lang="en-US" altLang="zh-CN" sz="4000" b="1" kern="100" dirty="0">
                <a:solidFill>
                  <a:srgbClr val="FF0000"/>
                </a:solidFill>
                <a:latin typeface="Times New Roman"/>
                <a:ea typeface="华文细黑"/>
              </a:rPr>
              <a:t>B</a:t>
            </a:r>
            <a:endParaRPr lang="zh-CN" altLang="en-US" sz="40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8666920" y="148557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2350790" y="2841536"/>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9350453" y="3458822"/>
            <a:ext cx="705193" cy="584775"/>
          </a:xfrm>
          <a:prstGeom prst="rect">
            <a:avLst/>
          </a:prstGeom>
        </p:spPr>
        <p:txBody>
          <a:bodyPr wrap="square">
            <a:spAutoFit/>
          </a:bodyPr>
          <a:lstStyle/>
          <a:p>
            <a:r>
              <a:rPr lang="en-US" altLang="zh-CN" sz="3200" b="1" dirty="0">
                <a:solidFill>
                  <a:srgbClr val="FF0000"/>
                </a:solidFill>
              </a:rPr>
              <a:t>×</a:t>
            </a:r>
            <a:endParaRPr lang="zh-CN" altLang="en-US" sz="3200" b="1" dirty="0">
              <a:solidFill>
                <a:srgbClr val="FF0000"/>
              </a:solidFill>
            </a:endParaRPr>
          </a:p>
        </p:txBody>
      </p:sp>
      <p:sp>
        <p:nvSpPr>
          <p:cNvPr id="17" name="矩形 16"/>
          <p:cNvSpPr/>
          <p:nvPr/>
        </p:nvSpPr>
        <p:spPr>
          <a:xfrm>
            <a:off x="9479582" y="4141163"/>
            <a:ext cx="705193" cy="584775"/>
          </a:xfrm>
          <a:prstGeom prst="rect">
            <a:avLst/>
          </a:prstGeom>
        </p:spPr>
        <p:txBody>
          <a:bodyPr wrap="squar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9200242" y="1476867"/>
            <a:ext cx="2350323"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Br</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NO</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等</a:t>
            </a:r>
            <a:endParaRPr lang="zh-CN" altLang="en-US" sz="3200" b="1" kern="100" dirty="0">
              <a:solidFill>
                <a:srgbClr val="FF0000"/>
              </a:solidFill>
              <a:latin typeface="Times New Roman"/>
              <a:cs typeface="Times New Roman"/>
            </a:endParaRPr>
          </a:p>
        </p:txBody>
      </p:sp>
      <p:sp>
        <p:nvSpPr>
          <p:cNvPr id="19" name="矩形 18"/>
          <p:cNvSpPr/>
          <p:nvPr/>
        </p:nvSpPr>
        <p:spPr>
          <a:xfrm>
            <a:off x="4344964" y="2823860"/>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白色、浅黄、黄色</a:t>
            </a:r>
            <a:endParaRPr lang="zh-CN" altLang="en-US" sz="3200" b="1" kern="100" dirty="0">
              <a:solidFill>
                <a:srgbClr val="FF0000"/>
              </a:solidFill>
              <a:latin typeface="Times New Roman"/>
              <a:cs typeface="Times New Roman"/>
            </a:endParaRPr>
          </a:p>
        </p:txBody>
      </p:sp>
      <p:sp>
        <p:nvSpPr>
          <p:cNvPr id="20" name="矩形 19"/>
          <p:cNvSpPr/>
          <p:nvPr/>
        </p:nvSpPr>
        <p:spPr>
          <a:xfrm>
            <a:off x="9895812" y="3429794"/>
            <a:ext cx="212269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存在的是</a:t>
            </a:r>
            <a:r>
              <a:rPr lang="en-US" altLang="zh-CN" sz="3200" b="1" kern="100" dirty="0" smtClean="0">
                <a:solidFill>
                  <a:srgbClr val="FF0000"/>
                </a:solidFill>
                <a:latin typeface="Times New Roman"/>
                <a:ea typeface="华文细黑"/>
              </a:rPr>
              <a:t>I</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cs typeface="Times New Roman"/>
            </a:endParaRPr>
          </a:p>
        </p:txBody>
      </p:sp>
      <p:sp>
        <p:nvSpPr>
          <p:cNvPr id="21" name="矩形 20"/>
          <p:cNvSpPr/>
          <p:nvPr/>
        </p:nvSpPr>
        <p:spPr>
          <a:xfrm>
            <a:off x="9986347" y="4077866"/>
            <a:ext cx="1005403"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下层</a:t>
            </a:r>
            <a:endParaRPr lang="zh-CN" altLang="en-US" sz="3200" b="1" kern="100" baseline="-25000" dirty="0">
              <a:solidFill>
                <a:srgbClr val="FF0000"/>
              </a:solidFill>
              <a:latin typeface="Times New Roman"/>
              <a:cs typeface="Times New Roman"/>
            </a:endParaRPr>
          </a:p>
        </p:txBody>
      </p:sp>
    </p:spTree>
    <p:extLst>
      <p:ext uri="{BB962C8B-B14F-4D97-AF65-F5344CB8AC3E}">
        <p14:creationId xmlns:p14="http://schemas.microsoft.com/office/powerpoint/2010/main" val="412970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blinds(horizontal)">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blinds(horizontal)">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blinds(horizontal)">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linds(horizontal)">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P spid="19"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95134"/>
            <a:ext cx="11053228"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可以选用的试剂是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碘水、淀粉溶液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溴水、苯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氯水、苯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④⑤⑥</a:t>
            </a: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477872" y="780012"/>
            <a:ext cx="511458" cy="776623"/>
          </a:xfrm>
          <a:prstGeom prst="rect">
            <a:avLst/>
          </a:prstGeom>
        </p:spPr>
        <p:txBody>
          <a:bodyPr wrap="square">
            <a:spAutoFit/>
          </a:bodyPr>
          <a:lstStyle/>
          <a:p>
            <a:pPr algn="just">
              <a:lnSpc>
                <a:spcPct val="140000"/>
              </a:lnSpc>
              <a:spcAft>
                <a:spcPts val="0"/>
              </a:spcAft>
            </a:pPr>
            <a:r>
              <a:rPr lang="en-US" altLang="zh-CN" sz="3600" b="1" kern="100" dirty="0">
                <a:solidFill>
                  <a:srgbClr val="FF0000"/>
                </a:solidFill>
                <a:latin typeface="Times New Roman"/>
                <a:ea typeface="华文细黑"/>
                <a:cs typeface="Courier New"/>
              </a:rPr>
              <a:t>C</a:t>
            </a:r>
            <a:endParaRPr lang="zh-CN" altLang="zh-CN" sz="3600" b="1" kern="100" dirty="0">
              <a:solidFill>
                <a:srgbClr val="FF0000"/>
              </a:solidFill>
              <a:latin typeface="宋体"/>
              <a:cs typeface="Courier New"/>
            </a:endParaRPr>
          </a:p>
        </p:txBody>
      </p:sp>
      <p:sp>
        <p:nvSpPr>
          <p:cNvPr id="13" name="矩形 12"/>
          <p:cNvSpPr/>
          <p:nvPr/>
        </p:nvSpPr>
        <p:spPr>
          <a:xfrm>
            <a:off x="5807174" y="178580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11173028" y="1926010"/>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3286894" y="2431906"/>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3430910" y="169289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8090856" y="170160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9" name="矩形 18"/>
          <p:cNvSpPr/>
          <p:nvPr/>
        </p:nvSpPr>
        <p:spPr>
          <a:xfrm>
            <a:off x="6722704" y="22056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cxnSp>
        <p:nvCxnSpPr>
          <p:cNvPr id="22" name="直接箭头连接符 21"/>
          <p:cNvCxnSpPr/>
          <p:nvPr/>
        </p:nvCxnSpPr>
        <p:spPr>
          <a:xfrm>
            <a:off x="5231110" y="2775919"/>
            <a:ext cx="0" cy="7833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601108" y="3401328"/>
            <a:ext cx="3286186" cy="781752"/>
          </a:xfrm>
          <a:prstGeom prst="rect">
            <a:avLst/>
          </a:prstGeom>
        </p:spPr>
        <p:txBody>
          <a:bodyPr wrap="square">
            <a:spAutoFit/>
          </a:bodyPr>
          <a:lstStyle/>
          <a:p>
            <a:pPr algn="just">
              <a:lnSpc>
                <a:spcPct val="140000"/>
              </a:lnSpc>
              <a:spcAft>
                <a:spcPts val="0"/>
              </a:spcAft>
            </a:pPr>
            <a:r>
              <a:rPr lang="en-US" altLang="zh-CN" sz="3200" b="1" kern="100" dirty="0" smtClean="0">
                <a:solidFill>
                  <a:srgbClr val="FF0000"/>
                </a:solidFill>
                <a:latin typeface="Times New Roman"/>
                <a:ea typeface="华文细黑"/>
                <a:cs typeface="Courier New"/>
              </a:rPr>
              <a:t>Fe</a:t>
            </a:r>
            <a:r>
              <a:rPr lang="en-US" altLang="zh-CN" sz="3200" b="1" kern="100" baseline="30000" dirty="0" smtClean="0">
                <a:solidFill>
                  <a:srgbClr val="FF0000"/>
                </a:solidFill>
                <a:latin typeface="Times New Roman"/>
                <a:ea typeface="华文细黑"/>
                <a:cs typeface="Courier New"/>
              </a:rPr>
              <a:t>3+</a:t>
            </a:r>
            <a:r>
              <a:rPr lang="zh-CN" altLang="en-US" sz="3200" b="1" kern="100" dirty="0" smtClean="0">
                <a:solidFill>
                  <a:srgbClr val="FF0000"/>
                </a:solidFill>
                <a:latin typeface="Times New Roman"/>
                <a:ea typeface="华文细黑"/>
                <a:cs typeface="Courier New"/>
              </a:rPr>
              <a:t>只能与</a:t>
            </a:r>
            <a:r>
              <a:rPr lang="en-US" altLang="zh-CN" sz="3200" b="1" kern="100" dirty="0" smtClean="0">
                <a:solidFill>
                  <a:srgbClr val="FF0000"/>
                </a:solidFill>
                <a:latin typeface="Times New Roman"/>
                <a:ea typeface="华文细黑"/>
                <a:cs typeface="Courier New"/>
              </a:rPr>
              <a:t>I</a:t>
            </a:r>
            <a:r>
              <a:rPr lang="en-US" altLang="zh-CN" sz="3200" b="1" kern="100" baseline="30000" dirty="0" smtClean="0">
                <a:solidFill>
                  <a:srgbClr val="FF0000"/>
                </a:solidFill>
                <a:latin typeface="Times New Roman"/>
                <a:ea typeface="华文细黑"/>
                <a:cs typeface="Courier New"/>
              </a:rPr>
              <a:t>-</a:t>
            </a:r>
            <a:r>
              <a:rPr lang="zh-CN" altLang="en-US" sz="3200" b="1" kern="100" dirty="0" smtClean="0">
                <a:solidFill>
                  <a:srgbClr val="FF0000"/>
                </a:solidFill>
                <a:latin typeface="Times New Roman"/>
                <a:ea typeface="华文细黑"/>
                <a:cs typeface="Courier New"/>
              </a:rPr>
              <a:t>反应</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12870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10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down)">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P spid="16" grpId="0"/>
      <p:bldP spid="17" grpId="0"/>
      <p:bldP spid="18" grpId="0"/>
      <p:bldP spid="19" grpId="0"/>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534" y="-2659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卤素单质氧化性强弱的实验探究方法</a:t>
            </a: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某学生做如下实验：第一步，在淀粉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溶液中滴入少量</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溶液，并加入少量稀硫酸，溶液立即变蓝；第二步，在上述蓝色溶液中，滴加足量的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溶液，蓝色逐渐消失。下列对实验原理的解释和所得结论错误的是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第一步反应的离子方程式</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溶液变蓝是因为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使淀粉变蓝色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蓝色逐渐消失的原因是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溶液具有漂白性</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微粒的氧化性由强到弱的顺序是</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&gt;SO</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41148982"/>
              </p:ext>
            </p:extLst>
          </p:nvPr>
        </p:nvGraphicFramePr>
        <p:xfrm>
          <a:off x="7466986" y="5878066"/>
          <a:ext cx="655638" cy="673100"/>
        </p:xfrm>
        <a:graphic>
          <a:graphicData uri="http://schemas.openxmlformats.org/presentationml/2006/ole">
            <mc:AlternateContent xmlns:mc="http://schemas.openxmlformats.org/markup-compatibility/2006">
              <mc:Choice xmlns:v="urn:schemas-microsoft-com:vml" Requires="v">
                <p:oleObj spid="_x0000_s93381" name="文档" r:id="rId3" imgW="654889" imgH="672864" progId="Word.Document.12">
                  <p:embed/>
                </p:oleObj>
              </mc:Choice>
              <mc:Fallback>
                <p:oleObj name="文档" r:id="rId3" imgW="654889" imgH="672864" progId="Word.Document.12">
                  <p:embed/>
                  <p:pic>
                    <p:nvPicPr>
                      <p:cNvPr id="0" name=""/>
                      <p:cNvPicPr/>
                      <p:nvPr/>
                    </p:nvPicPr>
                    <p:blipFill>
                      <a:blip r:embed="rId4"/>
                      <a:stretch>
                        <a:fillRect/>
                      </a:stretch>
                    </p:blipFill>
                    <p:spPr>
                      <a:xfrm>
                        <a:off x="7466986" y="5878066"/>
                        <a:ext cx="655638" cy="673100"/>
                      </a:xfrm>
                      <a:prstGeom prst="rect">
                        <a:avLst/>
                      </a:prstGeom>
                    </p:spPr>
                  </p:pic>
                </p:oleObj>
              </mc:Fallback>
            </mc:AlternateContent>
          </a:graphicData>
        </a:graphic>
      </p:graphicFrame>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9839622" y="3292157"/>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7607374" y="458830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8831510" y="3868221"/>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6544649" y="5187590"/>
            <a:ext cx="5383205" cy="584775"/>
          </a:xfrm>
          <a:prstGeom prst="rect">
            <a:avLst/>
          </a:prstGeom>
        </p:spPr>
        <p:txBody>
          <a:bodyPr wrap="none">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I</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O=2H</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+2I</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2-</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17" name="矩形 16"/>
          <p:cNvSpPr/>
          <p:nvPr/>
        </p:nvSpPr>
        <p:spPr>
          <a:xfrm>
            <a:off x="1308505" y="5178303"/>
            <a:ext cx="5511445"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a:solidFill>
                  <a:srgbClr val="FF0000"/>
                </a:solidFill>
                <a:latin typeface="Times New Roman" panose="02020603050405020304" pitchFamily="18" charset="0"/>
                <a:cs typeface="Times New Roman" panose="02020603050405020304" pitchFamily="18" charset="0"/>
              </a:rPr>
              <a:t>与</a:t>
            </a:r>
            <a:r>
              <a:rPr lang="en-US" altLang="zh-CN" sz="3200" b="1" dirty="0" smtClean="0">
                <a:solidFill>
                  <a:srgbClr val="FF0000"/>
                </a:solidFill>
                <a:latin typeface="Times New Roman" panose="02020603050405020304" pitchFamily="18" charset="0"/>
                <a:cs typeface="Times New Roman" panose="02020603050405020304" pitchFamily="18" charset="0"/>
              </a:rPr>
              <a:t>SO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发生氧化还原反应：</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7572628" y="5962268"/>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2875950" y="2620872"/>
            <a:ext cx="554960"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C</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702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5377" y="-98598"/>
            <a:ext cx="11390469"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为验证卤素单质氧化性的相对强弱，某小组用下图所示装置进行实验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夹持仪器已略去，气密性已检验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3063" y="1341562"/>
            <a:ext cx="8152783" cy="3617661"/>
          </a:xfrm>
          <a:prstGeom prst="rect">
            <a:avLst/>
          </a:prstGeom>
        </p:spPr>
      </p:pic>
      <p:sp>
        <p:nvSpPr>
          <p:cNvPr id="3" name="矩形 2"/>
          <p:cNvSpPr/>
          <p:nvPr/>
        </p:nvSpPr>
        <p:spPr>
          <a:xfrm>
            <a:off x="-25474" y="4113870"/>
            <a:ext cx="9505266" cy="2677656"/>
          </a:xfrm>
          <a:prstGeom prst="rect">
            <a:avLst/>
          </a:prstGeom>
        </p:spPr>
        <p:txBody>
          <a:bodyPr wrap="square">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cxnSp>
        <p:nvCxnSpPr>
          <p:cNvPr id="13" name="直接箭头连接符 12"/>
          <p:cNvCxnSpPr/>
          <p:nvPr/>
        </p:nvCxnSpPr>
        <p:spPr>
          <a:xfrm flipH="1" flipV="1">
            <a:off x="3934966" y="3717826"/>
            <a:ext cx="1224136" cy="3960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350790" y="3429794"/>
            <a:ext cx="1555234" cy="584775"/>
          </a:xfrm>
          <a:prstGeom prst="rect">
            <a:avLst/>
          </a:prstGeom>
        </p:spPr>
        <p:txBody>
          <a:bodyPr wrap="none">
            <a:spAutoFit/>
          </a:bodyPr>
          <a:lstStyle/>
          <a:p>
            <a:r>
              <a:rPr lang="zh-CN" altLang="en-US" sz="3200" b="1" dirty="0">
                <a:solidFill>
                  <a:srgbClr val="FF0000"/>
                </a:solidFill>
                <a:latin typeface="Times New Roman" panose="02020603050405020304" pitchFamily="18" charset="0"/>
                <a:cs typeface="Times New Roman" panose="02020603050405020304" pitchFamily="18" charset="0"/>
              </a:rPr>
              <a:t>制备</a:t>
            </a:r>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
        <p:nvSpPr>
          <p:cNvPr id="16" name="椭圆 15"/>
          <p:cNvSpPr/>
          <p:nvPr/>
        </p:nvSpPr>
        <p:spPr bwMode="auto">
          <a:xfrm>
            <a:off x="5159102" y="2925738"/>
            <a:ext cx="1944216" cy="72008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17" name="直接箭头连接符 16"/>
          <p:cNvCxnSpPr/>
          <p:nvPr/>
        </p:nvCxnSpPr>
        <p:spPr>
          <a:xfrm flipH="1" flipV="1">
            <a:off x="4727054" y="3150392"/>
            <a:ext cx="569934" cy="11909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37178" y="2773011"/>
            <a:ext cx="1261884"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&gt;I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21" name="直接箭头连接符 20"/>
          <p:cNvCxnSpPr/>
          <p:nvPr/>
        </p:nvCxnSpPr>
        <p:spPr>
          <a:xfrm>
            <a:off x="7607374" y="4230463"/>
            <a:ext cx="720080" cy="42346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739974" y="4653930"/>
            <a:ext cx="1558440"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&gt;Br</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25" name="直接箭头连接符 24"/>
          <p:cNvCxnSpPr/>
          <p:nvPr/>
        </p:nvCxnSpPr>
        <p:spPr>
          <a:xfrm flipV="1">
            <a:off x="9649091" y="2061642"/>
            <a:ext cx="731169" cy="57513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577326" y="1485578"/>
            <a:ext cx="1558440"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&gt;Br</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a:off x="9553612" y="4413447"/>
            <a:ext cx="802934" cy="4809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9827395" y="4797946"/>
            <a:ext cx="1308371"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Br</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&gt;I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550590" y="6706720"/>
            <a:ext cx="49250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50590" y="6094090"/>
            <a:ext cx="49250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bwMode="auto">
          <a:xfrm>
            <a:off x="5519142" y="5590034"/>
            <a:ext cx="2149386" cy="504056"/>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7" name="矩形 36"/>
          <p:cNvSpPr/>
          <p:nvPr/>
        </p:nvSpPr>
        <p:spPr>
          <a:xfrm>
            <a:off x="8615486" y="900803"/>
            <a:ext cx="3203121" cy="584775"/>
          </a:xfrm>
          <a:prstGeom prst="rect">
            <a:avLst/>
          </a:prstGeom>
        </p:spPr>
        <p:txBody>
          <a:bodyPr wrap="none">
            <a:spAutoFit/>
          </a:bodyPr>
          <a:lstStyle/>
          <a:p>
            <a:r>
              <a:rPr lang="zh-CN" altLang="en-US" sz="3200" b="1" dirty="0">
                <a:solidFill>
                  <a:srgbClr val="FF0000"/>
                </a:solidFill>
                <a:latin typeface="Times New Roman" panose="02020603050405020304" pitchFamily="18" charset="0"/>
                <a:cs typeface="Times New Roman" panose="02020603050405020304" pitchFamily="18" charset="0"/>
              </a:rPr>
              <a:t>保证</a:t>
            </a:r>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不会过量</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
        <p:nvSpPr>
          <p:cNvPr id="38" name="矩形 37"/>
          <p:cNvSpPr/>
          <p:nvPr/>
        </p:nvSpPr>
        <p:spPr>
          <a:xfrm>
            <a:off x="7752982" y="5561006"/>
            <a:ext cx="3454792"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避免是</a:t>
            </a:r>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氧化了</a:t>
            </a:r>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4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righ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10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barn(inVertical)">
                                      <p:cBhvr>
                                        <p:cTn id="57" dur="10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down)">
                                      <p:cBhvr>
                                        <p:cTn id="62" dur="10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10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down)">
                                      <p:cBhvr>
                                        <p:cTn id="72" dur="10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10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down)">
                                      <p:cBhvr>
                                        <p:cTn id="82"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20" grpId="0"/>
      <p:bldP spid="23" grpId="0"/>
      <p:bldP spid="27" grpId="0"/>
      <p:bldP spid="32" grpId="0"/>
      <p:bldP spid="36" grpId="0" animBg="1"/>
      <p:bldP spid="37" grpId="0"/>
      <p:bldP spid="3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4170" y="2438"/>
            <a:ext cx="6192688" cy="2747901"/>
          </a:xfrm>
          <a:prstGeom prst="rect">
            <a:avLst/>
          </a:prstGeom>
        </p:spPr>
      </p:pic>
      <p:sp>
        <p:nvSpPr>
          <p:cNvPr id="8" name="矩形 7"/>
          <p:cNvSpPr/>
          <p:nvPr/>
        </p:nvSpPr>
        <p:spPr>
          <a:xfrm>
            <a:off x="46534" y="1708557"/>
            <a:ext cx="11737304" cy="464740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Ⅳ</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中产生黄绿色气体，其电子式是</a:t>
            </a: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验证氯气的氧化性强于碘的实验现象是</a:t>
            </a:r>
            <a:r>
              <a:rPr lang="en-US" altLang="zh-CN" sz="2800" kern="100" dirty="0" smtClean="0">
                <a:latin typeface="Times New Roman"/>
                <a:ea typeface="华文细黑"/>
                <a:cs typeface="Courier New"/>
              </a:rPr>
              <a:t>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pic>
        <p:nvPicPr>
          <p:cNvPr id="12" name="Picture 2"/>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236838" y="4777407"/>
            <a:ext cx="1306640" cy="7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887294" y="5319765"/>
            <a:ext cx="3954929" cy="818429"/>
          </a:xfrm>
          <a:prstGeom prst="rect">
            <a:avLst/>
          </a:prstGeom>
        </p:spPr>
        <p:txBody>
          <a:bodyPr wrap="none">
            <a:spAutoFit/>
          </a:bodyPr>
          <a:lstStyle/>
          <a:p>
            <a:pPr algn="just">
              <a:lnSpc>
                <a:spcPct val="200000"/>
              </a:lnSpc>
              <a:spcAft>
                <a:spcPts val="0"/>
              </a:spcAft>
            </a:pPr>
            <a:r>
              <a:rPr lang="zh-CN" altLang="zh-CN" sz="2800" b="1" kern="100" dirty="0">
                <a:solidFill>
                  <a:srgbClr val="FF0000"/>
                </a:solidFill>
                <a:latin typeface="Times New Roman"/>
                <a:ea typeface="华文细黑"/>
                <a:cs typeface="Times New Roman"/>
              </a:rPr>
              <a:t>湿润的淀粉</a:t>
            </a:r>
            <a:r>
              <a:rPr lang="en-US"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­KI</a:t>
            </a:r>
            <a:r>
              <a:rPr lang="zh-CN" altLang="zh-CN" sz="2800" b="1" kern="100" dirty="0">
                <a:solidFill>
                  <a:srgbClr val="FF0000"/>
                </a:solidFill>
                <a:latin typeface="Times New Roman"/>
                <a:ea typeface="华文细黑"/>
                <a:cs typeface="Times New Roman"/>
              </a:rPr>
              <a:t>试纸变蓝</a:t>
            </a:r>
            <a:endParaRPr lang="zh-CN" altLang="zh-CN" sz="1050" b="1" kern="100" dirty="0">
              <a:solidFill>
                <a:srgbClr val="FF0000"/>
              </a:solidFill>
              <a:latin typeface="宋体"/>
              <a:cs typeface="Courier New"/>
            </a:endParaRPr>
          </a:p>
        </p:txBody>
      </p:sp>
    </p:spTree>
    <p:extLst>
      <p:ext uri="{BB962C8B-B14F-4D97-AF65-F5344CB8AC3E}">
        <p14:creationId xmlns:p14="http://schemas.microsoft.com/office/powerpoint/2010/main" val="23557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7447" y="664462"/>
            <a:ext cx="1105322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(3)B</a:t>
            </a:r>
            <a:r>
              <a:rPr lang="zh-CN" altLang="zh-CN" sz="2800" kern="100" dirty="0">
                <a:latin typeface="Times New Roman"/>
                <a:ea typeface="华文细黑"/>
                <a:cs typeface="Times New Roman"/>
              </a:rPr>
              <a:t>中溶液发生反应的离子方程式是</a:t>
            </a:r>
            <a:r>
              <a:rPr lang="en-US" altLang="zh-CN" sz="2800" kern="100" dirty="0" smtClean="0">
                <a:latin typeface="Times New Roman"/>
                <a:ea typeface="华文细黑"/>
                <a:cs typeface="Courier New"/>
              </a:rPr>
              <a:t>________________________</a:t>
            </a: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为验证溴的氧化性强于碘，过程</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的操作和现象是</a:t>
            </a:r>
            <a:r>
              <a:rPr lang="en-US" altLang="zh-CN" sz="2800" kern="100" dirty="0" smtClean="0">
                <a:latin typeface="Times New Roman"/>
                <a:ea typeface="华文细黑"/>
                <a:cs typeface="Courier New"/>
              </a:rPr>
              <a:t>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实验的目的是</a:t>
            </a:r>
            <a:r>
              <a:rPr lang="en-US" altLang="zh-CN" sz="2800" kern="100" dirty="0" smtClean="0">
                <a:latin typeface="Times New Roman"/>
                <a:ea typeface="华文细黑"/>
                <a:cs typeface="Courier New"/>
              </a:rPr>
              <a:t>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氯、溴、碘单质的氧化性逐渐减弱的原因：同主族元素从上到下</a:t>
            </a:r>
            <a:r>
              <a:rPr lang="en-US" altLang="zh-CN" sz="2800" kern="100" dirty="0">
                <a:latin typeface="Times New Roman"/>
                <a:ea typeface="华文细黑"/>
                <a:cs typeface="Courier New"/>
              </a:rPr>
              <a:t>____________________</a:t>
            </a:r>
            <a:r>
              <a:rPr lang="zh-CN" altLang="zh-CN" sz="2800" kern="100" dirty="0">
                <a:latin typeface="Times New Roman"/>
                <a:ea typeface="华文细黑"/>
                <a:cs typeface="Times New Roman"/>
              </a:rPr>
              <a:t>，得电子能力逐渐减弱。</a:t>
            </a:r>
            <a:endParaRPr lang="zh-CN" altLang="zh-CN" sz="105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358801" y="4997502"/>
            <a:ext cx="3467616" cy="736548"/>
          </a:xfrm>
          <a:prstGeom prst="rect">
            <a:avLst/>
          </a:prstGeom>
        </p:spPr>
        <p:txBody>
          <a:bodyPr wrap="none">
            <a:spAutoFit/>
          </a:bodyPr>
          <a:lstStyle/>
          <a:p>
            <a:pPr algn="just">
              <a:lnSpc>
                <a:spcPct val="150000"/>
              </a:lnSpc>
              <a:spcAft>
                <a:spcPts val="0"/>
              </a:spcAft>
            </a:pPr>
            <a:r>
              <a:rPr lang="zh-CN" altLang="zh-CN" sz="3200" b="1" kern="100" dirty="0">
                <a:solidFill>
                  <a:srgbClr val="FF0000"/>
                </a:solidFill>
                <a:latin typeface="Times New Roman"/>
                <a:ea typeface="华文细黑"/>
                <a:cs typeface="Times New Roman"/>
              </a:rPr>
              <a:t>原子半径逐渐增大</a:t>
            </a:r>
            <a:endParaRPr lang="zh-CN" altLang="zh-CN" sz="1100" b="1" kern="100" dirty="0">
              <a:solidFill>
                <a:srgbClr val="FF0000"/>
              </a:solidFill>
              <a:latin typeface="宋体"/>
              <a:cs typeface="Courier New"/>
            </a:endParaRPr>
          </a:p>
        </p:txBody>
      </p:sp>
      <p:sp>
        <p:nvSpPr>
          <p:cNvPr id="12" name="矩形 11"/>
          <p:cNvSpPr/>
          <p:nvPr/>
        </p:nvSpPr>
        <p:spPr>
          <a:xfrm>
            <a:off x="4284779" y="3141762"/>
            <a:ext cx="6598422" cy="738664"/>
          </a:xfrm>
          <a:prstGeom prst="rect">
            <a:avLst/>
          </a:prstGeom>
        </p:spPr>
        <p:txBody>
          <a:bodyPr wrap="squar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确认</a:t>
            </a:r>
            <a:r>
              <a:rPr lang="en-US" altLang="zh-CN" sz="2800" b="1" kern="100" dirty="0">
                <a:solidFill>
                  <a:srgbClr val="FF0000"/>
                </a:solidFill>
                <a:latin typeface="Times New Roman"/>
                <a:ea typeface="华文细黑"/>
                <a:cs typeface="Courier New"/>
              </a:rPr>
              <a:t>C</a:t>
            </a:r>
            <a:r>
              <a:rPr lang="zh-CN" altLang="zh-CN" sz="2800" b="1" kern="100" dirty="0">
                <a:solidFill>
                  <a:srgbClr val="FF0000"/>
                </a:solidFill>
                <a:latin typeface="Times New Roman"/>
                <a:ea typeface="华文细黑"/>
                <a:cs typeface="Times New Roman"/>
              </a:rPr>
              <a:t>的黄色溶液中无</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，排除</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对</a:t>
            </a:r>
            <a:r>
              <a:rPr lang="zh-CN" altLang="zh-CN" sz="2800" b="1" kern="100" dirty="0" smtClean="0">
                <a:solidFill>
                  <a:srgbClr val="FF0000"/>
                </a:solidFill>
                <a:latin typeface="Times New Roman"/>
                <a:ea typeface="华文细黑"/>
                <a:cs typeface="Times New Roman"/>
              </a:rPr>
              <a:t>溴</a:t>
            </a:r>
            <a:endParaRPr lang="en-US" altLang="zh-CN" sz="2800" b="1" kern="100" dirty="0">
              <a:solidFill>
                <a:srgbClr val="FF0000"/>
              </a:solidFill>
              <a:latin typeface="Times New Roman"/>
              <a:ea typeface="华文细黑"/>
              <a:cs typeface="Times New Roman"/>
            </a:endParaRPr>
          </a:p>
        </p:txBody>
      </p:sp>
      <p:sp>
        <p:nvSpPr>
          <p:cNvPr id="13" name="矩形 12"/>
          <p:cNvSpPr/>
          <p:nvPr/>
        </p:nvSpPr>
        <p:spPr>
          <a:xfrm>
            <a:off x="265114" y="3776891"/>
            <a:ext cx="3057247" cy="661015"/>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置换碘实验的干扰</a:t>
            </a:r>
            <a:endParaRPr lang="en-US" altLang="zh-CN" sz="2800" b="1" kern="100" dirty="0">
              <a:solidFill>
                <a:srgbClr val="FF0000"/>
              </a:solidFill>
              <a:latin typeface="Times New Roman"/>
              <a:ea typeface="华文细黑"/>
              <a:cs typeface="Times New Roman"/>
            </a:endParaRPr>
          </a:p>
        </p:txBody>
      </p:sp>
      <p:sp>
        <p:nvSpPr>
          <p:cNvPr id="14" name="矩形 13"/>
          <p:cNvSpPr/>
          <p:nvPr/>
        </p:nvSpPr>
        <p:spPr>
          <a:xfrm>
            <a:off x="211503" y="1874646"/>
            <a:ext cx="11716351" cy="1384995"/>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打开</a:t>
            </a:r>
            <a:r>
              <a:rPr lang="zh-CN" altLang="zh-CN" sz="2800" b="1" kern="100" dirty="0">
                <a:solidFill>
                  <a:srgbClr val="FF0000"/>
                </a:solidFill>
                <a:latin typeface="Times New Roman"/>
                <a:ea typeface="华文细黑"/>
                <a:cs typeface="Times New Roman"/>
              </a:rPr>
              <a:t>活塞</a:t>
            </a:r>
            <a:r>
              <a:rPr lang="en-US" altLang="zh-CN" sz="2800" b="1" kern="100" dirty="0">
                <a:solidFill>
                  <a:srgbClr val="FF0000"/>
                </a:solidFill>
                <a:latin typeface="Times New Roman"/>
                <a:ea typeface="华文细黑"/>
                <a:cs typeface="Courier New"/>
              </a:rPr>
              <a:t>b</a:t>
            </a:r>
            <a:r>
              <a:rPr lang="zh-CN" altLang="zh-CN" sz="2800" b="1" kern="100" dirty="0">
                <a:solidFill>
                  <a:srgbClr val="FF0000"/>
                </a:solidFill>
                <a:latin typeface="Times New Roman"/>
                <a:ea typeface="华文细黑"/>
                <a:cs typeface="Times New Roman"/>
              </a:rPr>
              <a:t>，将少量</a:t>
            </a:r>
            <a:r>
              <a:rPr lang="en-US" altLang="zh-CN" sz="2800" b="1" kern="100" dirty="0">
                <a:solidFill>
                  <a:srgbClr val="FF0000"/>
                </a:solidFill>
                <a:latin typeface="Times New Roman"/>
                <a:ea typeface="华文细黑"/>
                <a:cs typeface="Courier New"/>
              </a:rPr>
              <a:t>C</a:t>
            </a:r>
            <a:r>
              <a:rPr lang="zh-CN" altLang="zh-CN" sz="2800" b="1" kern="100" dirty="0">
                <a:solidFill>
                  <a:srgbClr val="FF0000"/>
                </a:solidFill>
                <a:latin typeface="Times New Roman"/>
                <a:ea typeface="华文细黑"/>
                <a:cs typeface="Times New Roman"/>
              </a:rPr>
              <a:t>中溶液滴入</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中，关闭活塞</a:t>
            </a:r>
            <a:r>
              <a:rPr lang="en-US" altLang="zh-CN" sz="2800" b="1" kern="100" dirty="0">
                <a:solidFill>
                  <a:srgbClr val="FF0000"/>
                </a:solidFill>
                <a:latin typeface="Times New Roman"/>
                <a:ea typeface="华文细黑"/>
                <a:cs typeface="Courier New"/>
              </a:rPr>
              <a:t>b</a:t>
            </a:r>
            <a:r>
              <a:rPr lang="zh-CN" altLang="zh-CN" sz="2800" b="1" kern="100" dirty="0">
                <a:solidFill>
                  <a:srgbClr val="FF0000"/>
                </a:solidFill>
                <a:latin typeface="Times New Roman"/>
                <a:ea typeface="华文细黑"/>
                <a:cs typeface="Times New Roman"/>
              </a:rPr>
              <a:t>，取下</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振荡，静置后</a:t>
            </a:r>
            <a:r>
              <a:rPr lang="en-US" altLang="zh-CN" sz="2800" b="1" kern="100" dirty="0">
                <a:solidFill>
                  <a:srgbClr val="FF0000"/>
                </a:solidFill>
                <a:latin typeface="Times New Roman"/>
                <a:ea typeface="华文细黑"/>
                <a:cs typeface="Courier New"/>
              </a:rPr>
              <a:t>CCl</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层变为</a:t>
            </a:r>
            <a:r>
              <a:rPr lang="zh-CN" altLang="zh-CN" sz="2800" b="1" kern="100" dirty="0" smtClean="0">
                <a:solidFill>
                  <a:srgbClr val="FF0000"/>
                </a:solidFill>
                <a:latin typeface="Times New Roman"/>
                <a:ea typeface="华文细黑"/>
                <a:cs typeface="Times New Roman"/>
              </a:rPr>
              <a:t>紫红色</a:t>
            </a:r>
            <a:r>
              <a:rPr lang="zh-CN" altLang="en-US" sz="2800" b="1" kern="100" dirty="0" smtClean="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p:txBody>
      </p:sp>
      <p:sp>
        <p:nvSpPr>
          <p:cNvPr id="16" name="矩形 15"/>
          <p:cNvSpPr/>
          <p:nvPr/>
        </p:nvSpPr>
        <p:spPr>
          <a:xfrm>
            <a:off x="6105498" y="621482"/>
            <a:ext cx="4088299" cy="738664"/>
          </a:xfrm>
          <a:prstGeom prst="rect">
            <a:avLst/>
          </a:prstGeom>
        </p:spPr>
        <p:txBody>
          <a:bodyPr wrap="non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2Br</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=Br</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2Cl</a:t>
            </a:r>
            <a:r>
              <a:rPr lang="zh-CN" altLang="zh-CN" sz="2800" b="1" kern="100" baseline="30000" dirty="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p:txBody>
      </p:sp>
    </p:spTree>
    <p:extLst>
      <p:ext uri="{BB962C8B-B14F-4D97-AF65-F5344CB8AC3E}">
        <p14:creationId xmlns:p14="http://schemas.microsoft.com/office/powerpoint/2010/main" val="2508620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003" y="693490"/>
            <a:ext cx="11923867" cy="5909310"/>
          </a:xfrm>
          <a:prstGeom prst="rect">
            <a:avLst/>
          </a:prstGeom>
        </p:spPr>
        <p:txBody>
          <a:bodyPr wrap="square">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卤素单质性质的特殊性</a:t>
            </a:r>
          </a:p>
          <a:p>
            <a:pPr algn="just">
              <a:lnSpc>
                <a:spcPct val="150000"/>
              </a:lnSpc>
              <a:spcAft>
                <a:spcPts val="0"/>
              </a:spcAft>
            </a:pPr>
            <a:r>
              <a:rPr lang="en-US" altLang="zh-CN" sz="2800" kern="100" dirty="0">
                <a:latin typeface="Times New Roman"/>
                <a:ea typeface="华文细黑"/>
                <a:cs typeface="Courier New"/>
              </a:rPr>
              <a:t>1.Br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是常温下</a:t>
            </a:r>
            <a:r>
              <a:rPr lang="zh-CN" altLang="zh-CN" sz="2800" b="1" kern="100" dirty="0">
                <a:solidFill>
                  <a:srgbClr val="FF0000"/>
                </a:solidFill>
                <a:latin typeface="Times New Roman"/>
                <a:ea typeface="华文细黑"/>
                <a:cs typeface="Times New Roman"/>
              </a:rPr>
              <a:t>唯一呈液态的非金属单质</a:t>
            </a:r>
            <a:r>
              <a:rPr lang="zh-CN" altLang="zh-CN" sz="2800" kern="100" dirty="0">
                <a:latin typeface="Times New Roman"/>
                <a:ea typeface="华文细黑"/>
                <a:cs typeface="Times New Roman"/>
              </a:rPr>
              <a:t>；液溴易挥发且有毒，</a:t>
            </a:r>
            <a:r>
              <a:rPr lang="zh-CN" altLang="zh-CN" sz="2800" kern="100" dirty="0" smtClean="0">
                <a:latin typeface="Times New Roman"/>
                <a:ea typeface="华文细黑"/>
                <a:cs typeface="Times New Roman"/>
              </a:rPr>
              <a:t>通常</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加</a:t>
            </a:r>
            <a:r>
              <a:rPr lang="zh-CN" altLang="zh-CN" sz="2800" b="1" kern="100" dirty="0" smtClean="0">
                <a:solidFill>
                  <a:srgbClr val="FF0000"/>
                </a:solidFill>
                <a:latin typeface="Times New Roman"/>
                <a:ea typeface="华文细黑"/>
                <a:cs typeface="Times New Roman"/>
              </a:rPr>
              <a:t>水液</a:t>
            </a:r>
            <a:r>
              <a:rPr lang="zh-CN" altLang="zh-CN" sz="2800" b="1" kern="100" dirty="0">
                <a:solidFill>
                  <a:srgbClr val="FF0000"/>
                </a:solidFill>
                <a:latin typeface="Times New Roman"/>
                <a:ea typeface="华文细黑"/>
                <a:cs typeface="Times New Roman"/>
              </a:rPr>
              <a:t>封</a:t>
            </a:r>
            <a:r>
              <a:rPr lang="zh-CN" altLang="zh-CN" sz="2800" kern="100" dirty="0">
                <a:latin typeface="Times New Roman"/>
                <a:ea typeface="华文细黑"/>
                <a:cs typeface="Times New Roman"/>
              </a:rPr>
              <a:t>来保存。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易升华，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3.Br</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都可被某些有机溶剂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如四氯化碳、苯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endParaRPr lang="en-US" altLang="zh-CN" sz="2800" kern="100" dirty="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氟元素无正价，</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发生置换反应生成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2F</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=4HF</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不能从</a:t>
            </a:r>
            <a:r>
              <a:rPr lang="en-US" altLang="zh-CN" sz="2800" kern="100" dirty="0">
                <a:latin typeface="Times New Roman"/>
                <a:ea typeface="华文细黑"/>
                <a:cs typeface="Courier New"/>
              </a:rPr>
              <a:t>NaX</a:t>
            </a:r>
            <a:r>
              <a:rPr lang="zh-CN" altLang="zh-CN" sz="2800" kern="100" dirty="0">
                <a:latin typeface="Times New Roman"/>
                <a:ea typeface="华文细黑"/>
                <a:cs typeface="Times New Roman"/>
              </a:rPr>
              <a:t>溶液中置换出</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代表</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92" t="11215" r="16900" b="35887"/>
          <a:stretch/>
        </p:blipFill>
        <p:spPr>
          <a:xfrm>
            <a:off x="8583385" y="2061642"/>
            <a:ext cx="3560493" cy="3013693"/>
          </a:xfrm>
          <a:prstGeom prst="rect">
            <a:avLst/>
          </a:prstGeom>
        </p:spPr>
      </p:pic>
      <p:sp>
        <p:nvSpPr>
          <p:cNvPr id="3" name="矩形 2"/>
          <p:cNvSpPr/>
          <p:nvPr/>
        </p:nvSpPr>
        <p:spPr>
          <a:xfrm>
            <a:off x="6095206" y="2565698"/>
            <a:ext cx="2447468" cy="523220"/>
          </a:xfrm>
          <a:prstGeom prst="rect">
            <a:avLst/>
          </a:prstGeom>
        </p:spPr>
        <p:txBody>
          <a:bodyPr wrap="square">
            <a:spAutoFit/>
          </a:bodyPr>
          <a:lstStyle/>
          <a:p>
            <a:r>
              <a:rPr lang="zh-CN" altLang="zh-CN" sz="2800" b="1" kern="100" dirty="0">
                <a:solidFill>
                  <a:srgbClr val="0000FF"/>
                </a:solidFill>
                <a:latin typeface="Times New Roman"/>
                <a:ea typeface="华文细黑"/>
                <a:cs typeface="Times New Roman"/>
              </a:rPr>
              <a:t>液</a:t>
            </a:r>
            <a:r>
              <a:rPr lang="zh-CN" altLang="zh-CN" sz="2800" b="1" kern="100" dirty="0" smtClean="0">
                <a:solidFill>
                  <a:srgbClr val="0000FF"/>
                </a:solidFill>
                <a:latin typeface="Times New Roman"/>
                <a:ea typeface="华文细黑"/>
                <a:cs typeface="Times New Roman"/>
              </a:rPr>
              <a:t>溴</a:t>
            </a:r>
            <a:r>
              <a:rPr lang="zh-CN" altLang="en-US" sz="2800" b="1" kern="100" dirty="0">
                <a:solidFill>
                  <a:srgbClr val="0000FF"/>
                </a:solidFill>
                <a:latin typeface="Times New Roman"/>
                <a:ea typeface="华文细黑"/>
                <a:cs typeface="Times New Roman"/>
              </a:rPr>
              <a:t>加</a:t>
            </a:r>
            <a:r>
              <a:rPr lang="zh-CN" altLang="en-US" sz="2800" b="1" kern="100" dirty="0" smtClean="0">
                <a:solidFill>
                  <a:srgbClr val="0000FF"/>
                </a:solidFill>
                <a:latin typeface="Times New Roman"/>
                <a:ea typeface="华文细黑"/>
                <a:cs typeface="Times New Roman"/>
              </a:rPr>
              <a:t>水液封：</a:t>
            </a:r>
            <a:endParaRPr lang="zh-CN" altLang="en-US" sz="2800" b="1" dirty="0">
              <a:solidFill>
                <a:srgbClr val="0000FF"/>
              </a:solidFill>
            </a:endParaRPr>
          </a:p>
        </p:txBody>
      </p:sp>
    </p:spTree>
    <p:extLst>
      <p:ext uri="{BB962C8B-B14F-4D97-AF65-F5344CB8AC3E}">
        <p14:creationId xmlns:p14="http://schemas.microsoft.com/office/powerpoint/2010/main" val="3135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1000"/>
                                        <p:tgtEl>
                                          <p:spTgt spid="4">
                                            <p:txEl>
                                              <p:pRg st="1" end="1"/>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wipe(left)">
                                      <p:cBhvr>
                                        <p:cTn id="26" dur="10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wipe(left)">
                                      <p:cBhvr>
                                        <p:cTn id="31" dur="10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wipe(left)">
                                      <p:cBhvr>
                                        <p:cTn id="36" dur="10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wipe(left)">
                                      <p:cBhvr>
                                        <p:cTn id="41" dur="1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565698"/>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四</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、溴、碘单质的工业制法</a:t>
            </a:r>
            <a:endParaRPr lang="zh-CN" altLang="en-US" sz="5500" b="1" dirty="0">
              <a:solidFill>
                <a:schemeClr val="bg1"/>
              </a:solidFill>
              <a:latin typeface="+mj-ea"/>
              <a:ea typeface="+mj-ea"/>
            </a:endParaRPr>
          </a:p>
        </p:txBody>
      </p:sp>
    </p:spTree>
    <p:extLst>
      <p:ext uri="{BB962C8B-B14F-4D97-AF65-F5344CB8AC3E}">
        <p14:creationId xmlns:p14="http://schemas.microsoft.com/office/powerpoint/2010/main" val="41878403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06574" y="765498"/>
            <a:ext cx="1127539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氯的提取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氯碱工业</a:t>
            </a:r>
            <a:endParaRPr lang="zh-CN" altLang="zh-CN" sz="1050" kern="100" dirty="0">
              <a:effectLst/>
              <a:latin typeface="宋体"/>
              <a:cs typeface="Courier New"/>
            </a:endParaRP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98" y="1846872"/>
            <a:ext cx="8818563"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p:cNvGraphicFramePr>
            <a:graphicFrameLocks noChangeAspect="1"/>
          </p:cNvGraphicFramePr>
          <p:nvPr>
            <p:extLst>
              <p:ext uri="{D42A27DB-BD31-4B8C-83A1-F6EECF244321}">
                <p14:modId xmlns:p14="http://schemas.microsoft.com/office/powerpoint/2010/main" val="2306592942"/>
              </p:ext>
            </p:extLst>
          </p:nvPr>
        </p:nvGraphicFramePr>
        <p:xfrm>
          <a:off x="2888118" y="3337605"/>
          <a:ext cx="6734175" cy="914400"/>
        </p:xfrm>
        <a:graphic>
          <a:graphicData uri="http://schemas.openxmlformats.org/presentationml/2006/ole">
            <mc:AlternateContent xmlns:mc="http://schemas.openxmlformats.org/markup-compatibility/2006">
              <mc:Choice xmlns:v="urn:schemas-microsoft-com:vml" Requires="v">
                <p:oleObj spid="_x0000_s96459" name="文档" r:id="rId4" imgW="6827857" imgH="936547" progId="Word.Document.12">
                  <p:embed/>
                </p:oleObj>
              </mc:Choice>
              <mc:Fallback>
                <p:oleObj name="文档" r:id="rId4" imgW="6827857" imgH="936547" progId="Word.Document.12">
                  <p:embed/>
                  <p:pic>
                    <p:nvPicPr>
                      <p:cNvPr id="0" name=""/>
                      <p:cNvPicPr/>
                      <p:nvPr/>
                    </p:nvPicPr>
                    <p:blipFill>
                      <a:blip r:embed="rId5"/>
                      <a:stretch>
                        <a:fillRect/>
                      </a:stretch>
                    </p:blipFill>
                    <p:spPr>
                      <a:xfrm>
                        <a:off x="2888118" y="3337605"/>
                        <a:ext cx="6734175" cy="914400"/>
                      </a:xfrm>
                      <a:prstGeom prst="rect">
                        <a:avLst/>
                      </a:prstGeom>
                    </p:spPr>
                  </p:pic>
                </p:oleObj>
              </mc:Fallback>
            </mc:AlternateContent>
          </a:graphicData>
        </a:graphic>
      </p:graphicFrame>
      <p:sp>
        <p:nvSpPr>
          <p:cNvPr id="8" name="矩形 7"/>
          <p:cNvSpPr/>
          <p:nvPr/>
        </p:nvSpPr>
        <p:spPr>
          <a:xfrm>
            <a:off x="576734" y="3450738"/>
            <a:ext cx="11185087"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化学方程式为</a:t>
            </a:r>
            <a:r>
              <a:rPr lang="en-US" altLang="zh-CN" sz="2800" b="1" u="sng" kern="100" dirty="0">
                <a:latin typeface="Times New Roman"/>
                <a:ea typeface="华文细黑"/>
                <a:cs typeface="Courier New"/>
              </a:rPr>
              <a:t>						</a:t>
            </a:r>
            <a:r>
              <a:rPr lang="en-US" altLang="zh-CN" sz="2800" b="1"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585357" y="1616039"/>
            <a:ext cx="800219"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Cl</a:t>
            </a:r>
            <a:r>
              <a:rPr lang="en-US" altLang="zh-CN" sz="3600" b="1" kern="100" baseline="-25000" dirty="0" smtClean="0">
                <a:solidFill>
                  <a:srgbClr val="FF0000"/>
                </a:solidFill>
                <a:latin typeface="Times New Roman"/>
                <a:ea typeface="华文细黑"/>
                <a:cs typeface="Courier New"/>
              </a:rPr>
              <a:t>2</a:t>
            </a:r>
            <a:endParaRPr lang="zh-CN" altLang="en-US" sz="3600" dirty="0"/>
          </a:p>
        </p:txBody>
      </p:sp>
      <p:sp>
        <p:nvSpPr>
          <p:cNvPr id="10" name="矩形 9"/>
          <p:cNvSpPr/>
          <p:nvPr/>
        </p:nvSpPr>
        <p:spPr>
          <a:xfrm>
            <a:off x="7774473" y="2205658"/>
            <a:ext cx="2518638"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H</a:t>
            </a:r>
            <a:r>
              <a:rPr lang="en-US" altLang="zh-CN" sz="3600" b="1" kern="100" baseline="-25000" dirty="0" smtClean="0">
                <a:solidFill>
                  <a:srgbClr val="FF0000"/>
                </a:solidFill>
                <a:latin typeface="Times New Roman"/>
                <a:ea typeface="华文细黑"/>
                <a:cs typeface="Courier New"/>
              </a:rPr>
              <a:t>2</a:t>
            </a:r>
            <a:r>
              <a:rPr lang="zh-CN" altLang="en-US" sz="3600" b="1" kern="100" dirty="0" smtClean="0">
                <a:solidFill>
                  <a:srgbClr val="FF0000"/>
                </a:solidFill>
                <a:latin typeface="Times New Roman"/>
                <a:ea typeface="华文细黑"/>
                <a:cs typeface="Courier New"/>
              </a:rPr>
              <a:t>和</a:t>
            </a:r>
            <a:r>
              <a:rPr lang="en-US" altLang="zh-CN" sz="3600" b="1" kern="100" dirty="0" err="1" smtClean="0">
                <a:solidFill>
                  <a:srgbClr val="FF0000"/>
                </a:solidFill>
                <a:latin typeface="Times New Roman"/>
                <a:ea typeface="华文细黑"/>
                <a:cs typeface="Courier New"/>
              </a:rPr>
              <a:t>NaOH</a:t>
            </a:r>
            <a:endParaRPr lang="zh-CN" altLang="en-US" sz="3600" dirty="0"/>
          </a:p>
        </p:txBody>
      </p:sp>
    </p:spTree>
    <p:extLst>
      <p:ext uri="{BB962C8B-B14F-4D97-AF65-F5344CB8AC3E}">
        <p14:creationId xmlns:p14="http://schemas.microsoft.com/office/powerpoint/2010/main" val="220312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6261"/>
                                        </p:tgtEl>
                                        <p:attrNameLst>
                                          <p:attrName>style.visibility</p:attrName>
                                        </p:attrNameLst>
                                      </p:cBhvr>
                                      <p:to>
                                        <p:strVal val="visible"/>
                                      </p:to>
                                    </p:set>
                                    <p:animEffect transition="in" filter="wipe(left)">
                                      <p:cBhvr>
                                        <p:cTn id="14" dur="1000"/>
                                        <p:tgtEl>
                                          <p:spTgt spid="962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1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2"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3581301" y="1781126"/>
            <a:ext cx="288925" cy="3057525"/>
            <a:chOff x="1474" y="642"/>
            <a:chExt cx="182" cy="1926"/>
          </a:xfrm>
        </p:grpSpPr>
        <p:sp>
          <p:nvSpPr>
            <p:cNvPr id="7" name="Rectangle 3"/>
            <p:cNvSpPr>
              <a:spLocks noChangeArrowheads="1"/>
            </p:cNvSpPr>
            <p:nvPr/>
          </p:nvSpPr>
          <p:spPr bwMode="auto">
            <a:xfrm>
              <a:off x="1474" y="1026"/>
              <a:ext cx="182" cy="1542"/>
            </a:xfrm>
            <a:prstGeom prst="rect">
              <a:avLst/>
            </a:prstGeom>
            <a:solidFill>
              <a:srgbClr val="CC33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8" name="Line 4"/>
            <p:cNvSpPr>
              <a:spLocks noChangeShapeType="1"/>
            </p:cNvSpPr>
            <p:nvPr/>
          </p:nvSpPr>
          <p:spPr bwMode="auto">
            <a:xfrm>
              <a:off x="1556" y="642"/>
              <a:ext cx="0" cy="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9" name="Group 5"/>
          <p:cNvGrpSpPr>
            <a:grpSpLocks/>
          </p:cNvGrpSpPr>
          <p:nvPr/>
        </p:nvGrpSpPr>
        <p:grpSpPr bwMode="auto">
          <a:xfrm>
            <a:off x="7699279" y="1811286"/>
            <a:ext cx="288925" cy="3027360"/>
            <a:chOff x="4068" y="661"/>
            <a:chExt cx="182" cy="1907"/>
          </a:xfrm>
        </p:grpSpPr>
        <p:sp>
          <p:nvSpPr>
            <p:cNvPr id="11" name="Rectangle 6"/>
            <p:cNvSpPr>
              <a:spLocks noChangeArrowheads="1"/>
            </p:cNvSpPr>
            <p:nvPr/>
          </p:nvSpPr>
          <p:spPr bwMode="auto">
            <a:xfrm>
              <a:off x="4068" y="1026"/>
              <a:ext cx="182" cy="1542"/>
            </a:xfrm>
            <a:prstGeom prst="rect">
              <a:avLst/>
            </a:prstGeom>
            <a:solidFill>
              <a:srgbClr val="CC33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12" name="Line 7"/>
            <p:cNvSpPr>
              <a:spLocks noChangeShapeType="1"/>
            </p:cNvSpPr>
            <p:nvPr/>
          </p:nvSpPr>
          <p:spPr bwMode="auto">
            <a:xfrm>
              <a:off x="4168" y="661"/>
              <a:ext cx="0" cy="3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3" name="Group 8"/>
          <p:cNvGrpSpPr>
            <a:grpSpLocks/>
          </p:cNvGrpSpPr>
          <p:nvPr/>
        </p:nvGrpSpPr>
        <p:grpSpPr bwMode="auto">
          <a:xfrm>
            <a:off x="3149501" y="1598563"/>
            <a:ext cx="5256212" cy="3816350"/>
            <a:chOff x="1202" y="527"/>
            <a:chExt cx="3311" cy="2404"/>
          </a:xfrm>
        </p:grpSpPr>
        <p:grpSp>
          <p:nvGrpSpPr>
            <p:cNvPr id="14" name="Group 9"/>
            <p:cNvGrpSpPr>
              <a:grpSpLocks/>
            </p:cNvGrpSpPr>
            <p:nvPr/>
          </p:nvGrpSpPr>
          <p:grpSpPr bwMode="auto">
            <a:xfrm>
              <a:off x="1202" y="527"/>
              <a:ext cx="3311" cy="2404"/>
              <a:chOff x="1202" y="527"/>
              <a:chExt cx="3311" cy="2404"/>
            </a:xfrm>
          </p:grpSpPr>
          <p:grpSp>
            <p:nvGrpSpPr>
              <p:cNvPr id="16" name="Group 10"/>
              <p:cNvGrpSpPr>
                <a:grpSpLocks/>
              </p:cNvGrpSpPr>
              <p:nvPr/>
            </p:nvGrpSpPr>
            <p:grpSpPr bwMode="auto">
              <a:xfrm>
                <a:off x="1202" y="527"/>
                <a:ext cx="3311" cy="2404"/>
                <a:chOff x="1338" y="618"/>
                <a:chExt cx="3311" cy="2404"/>
              </a:xfrm>
            </p:grpSpPr>
            <p:grpSp>
              <p:nvGrpSpPr>
                <p:cNvPr id="29" name="Group 11"/>
                <p:cNvGrpSpPr>
                  <a:grpSpLocks/>
                </p:cNvGrpSpPr>
                <p:nvPr/>
              </p:nvGrpSpPr>
              <p:grpSpPr bwMode="auto">
                <a:xfrm>
                  <a:off x="2064" y="2840"/>
                  <a:ext cx="1950" cy="182"/>
                  <a:chOff x="2064" y="2840"/>
                  <a:chExt cx="1950" cy="182"/>
                </a:xfrm>
              </p:grpSpPr>
              <p:sp>
                <p:nvSpPr>
                  <p:cNvPr id="54" name="Line 12"/>
                  <p:cNvSpPr>
                    <a:spLocks noChangeShapeType="1"/>
                  </p:cNvSpPr>
                  <p:nvPr/>
                </p:nvSpPr>
                <p:spPr bwMode="auto">
                  <a:xfrm>
                    <a:off x="2064"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5" name="Line 13"/>
                  <p:cNvSpPr>
                    <a:spLocks noChangeShapeType="1"/>
                  </p:cNvSpPr>
                  <p:nvPr/>
                </p:nvSpPr>
                <p:spPr bwMode="auto">
                  <a:xfrm>
                    <a:off x="2064" y="2840"/>
                    <a:ext cx="1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6" name="Line 14"/>
                  <p:cNvSpPr>
                    <a:spLocks noChangeShapeType="1"/>
                  </p:cNvSpPr>
                  <p:nvPr/>
                </p:nvSpPr>
                <p:spPr bwMode="auto">
                  <a:xfrm>
                    <a:off x="4014"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0" name="Group 15"/>
                <p:cNvGrpSpPr>
                  <a:grpSpLocks/>
                </p:cNvGrpSpPr>
                <p:nvPr/>
              </p:nvGrpSpPr>
              <p:grpSpPr bwMode="auto">
                <a:xfrm>
                  <a:off x="4286" y="1344"/>
                  <a:ext cx="363" cy="1678"/>
                  <a:chOff x="4286" y="1344"/>
                  <a:chExt cx="363" cy="1678"/>
                </a:xfrm>
              </p:grpSpPr>
              <p:sp>
                <p:nvSpPr>
                  <p:cNvPr id="50" name="Line 16"/>
                  <p:cNvSpPr>
                    <a:spLocks noChangeShapeType="1"/>
                  </p:cNvSpPr>
                  <p:nvPr/>
                </p:nvSpPr>
                <p:spPr bwMode="auto">
                  <a:xfrm>
                    <a:off x="4286"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1" name="Line 17"/>
                  <p:cNvSpPr>
                    <a:spLocks noChangeShapeType="1"/>
                  </p:cNvSpPr>
                  <p:nvPr/>
                </p:nvSpPr>
                <p:spPr bwMode="auto">
                  <a:xfrm>
                    <a:off x="4286" y="2840"/>
                    <a:ext cx="18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2" name="Line 18"/>
                  <p:cNvSpPr>
                    <a:spLocks noChangeShapeType="1"/>
                  </p:cNvSpPr>
                  <p:nvPr/>
                </p:nvSpPr>
                <p:spPr bwMode="auto">
                  <a:xfrm flipV="1">
                    <a:off x="4468" y="1344"/>
                    <a:ext cx="0" cy="14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3" name="Line 19"/>
                  <p:cNvSpPr>
                    <a:spLocks noChangeShapeType="1"/>
                  </p:cNvSpPr>
                  <p:nvPr/>
                </p:nvSpPr>
                <p:spPr bwMode="auto">
                  <a:xfrm>
                    <a:off x="4468" y="1344"/>
                    <a:ext cx="1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1" name="Group 20"/>
                <p:cNvGrpSpPr>
                  <a:grpSpLocks/>
                </p:cNvGrpSpPr>
                <p:nvPr/>
              </p:nvGrpSpPr>
              <p:grpSpPr bwMode="auto">
                <a:xfrm>
                  <a:off x="1338" y="1298"/>
                  <a:ext cx="453" cy="1724"/>
                  <a:chOff x="1338" y="1298"/>
                  <a:chExt cx="453" cy="1724"/>
                </a:xfrm>
              </p:grpSpPr>
              <p:sp>
                <p:nvSpPr>
                  <p:cNvPr id="46" name="Line 21"/>
                  <p:cNvSpPr>
                    <a:spLocks noChangeShapeType="1"/>
                  </p:cNvSpPr>
                  <p:nvPr/>
                </p:nvSpPr>
                <p:spPr bwMode="auto">
                  <a:xfrm>
                    <a:off x="1519" y="1298"/>
                    <a:ext cx="0" cy="15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7" name="Line 22"/>
                  <p:cNvSpPr>
                    <a:spLocks noChangeShapeType="1"/>
                  </p:cNvSpPr>
                  <p:nvPr/>
                </p:nvSpPr>
                <p:spPr bwMode="auto">
                  <a:xfrm>
                    <a:off x="1519" y="2840"/>
                    <a:ext cx="2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8" name="Line 23"/>
                  <p:cNvSpPr>
                    <a:spLocks noChangeShapeType="1"/>
                  </p:cNvSpPr>
                  <p:nvPr/>
                </p:nvSpPr>
                <p:spPr bwMode="auto">
                  <a:xfrm>
                    <a:off x="1791"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9" name="Line 24"/>
                  <p:cNvSpPr>
                    <a:spLocks noChangeShapeType="1"/>
                  </p:cNvSpPr>
                  <p:nvPr/>
                </p:nvSpPr>
                <p:spPr bwMode="auto">
                  <a:xfrm flipH="1">
                    <a:off x="1338" y="1298"/>
                    <a:ext cx="1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2" name="Group 25"/>
                <p:cNvGrpSpPr>
                  <a:grpSpLocks/>
                </p:cNvGrpSpPr>
                <p:nvPr/>
              </p:nvGrpSpPr>
              <p:grpSpPr bwMode="auto">
                <a:xfrm>
                  <a:off x="1338" y="618"/>
                  <a:ext cx="498" cy="499"/>
                  <a:chOff x="1338" y="618"/>
                  <a:chExt cx="498" cy="499"/>
                </a:xfrm>
              </p:grpSpPr>
              <p:sp>
                <p:nvSpPr>
                  <p:cNvPr id="42" name="Line 26"/>
                  <p:cNvSpPr>
                    <a:spLocks noChangeShapeType="1"/>
                  </p:cNvSpPr>
                  <p:nvPr/>
                </p:nvSpPr>
                <p:spPr bwMode="auto">
                  <a:xfrm flipH="1">
                    <a:off x="1338" y="1117"/>
                    <a:ext cx="1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3" name="Line 27"/>
                  <p:cNvSpPr>
                    <a:spLocks noChangeShapeType="1"/>
                  </p:cNvSpPr>
                  <p:nvPr/>
                </p:nvSpPr>
                <p:spPr bwMode="auto">
                  <a:xfrm flipV="1">
                    <a:off x="1519" y="845"/>
                    <a:ext cx="0" cy="2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4" name="Line 28"/>
                  <p:cNvSpPr>
                    <a:spLocks noChangeShapeType="1"/>
                  </p:cNvSpPr>
                  <p:nvPr/>
                </p:nvSpPr>
                <p:spPr bwMode="auto">
                  <a:xfrm>
                    <a:off x="1519" y="845"/>
                    <a:ext cx="3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Line 29"/>
                  <p:cNvSpPr>
                    <a:spLocks noChangeShapeType="1"/>
                  </p:cNvSpPr>
                  <p:nvPr/>
                </p:nvSpPr>
                <p:spPr bwMode="auto">
                  <a:xfrm flipV="1">
                    <a:off x="1836" y="618"/>
                    <a:ext cx="0" cy="2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3" name="Group 30"/>
                <p:cNvGrpSpPr>
                  <a:grpSpLocks/>
                </p:cNvGrpSpPr>
                <p:nvPr/>
              </p:nvGrpSpPr>
              <p:grpSpPr bwMode="auto">
                <a:xfrm>
                  <a:off x="2000" y="618"/>
                  <a:ext cx="1974" cy="227"/>
                  <a:chOff x="2000" y="618"/>
                  <a:chExt cx="1974" cy="227"/>
                </a:xfrm>
              </p:grpSpPr>
              <p:sp>
                <p:nvSpPr>
                  <p:cNvPr id="39" name="Line 31"/>
                  <p:cNvSpPr>
                    <a:spLocks noChangeShapeType="1"/>
                  </p:cNvSpPr>
                  <p:nvPr/>
                </p:nvSpPr>
                <p:spPr bwMode="auto">
                  <a:xfrm flipV="1">
                    <a:off x="2000" y="618"/>
                    <a:ext cx="0" cy="2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0" name="Line 32"/>
                  <p:cNvSpPr>
                    <a:spLocks noChangeShapeType="1"/>
                  </p:cNvSpPr>
                  <p:nvPr/>
                </p:nvSpPr>
                <p:spPr bwMode="auto">
                  <a:xfrm>
                    <a:off x="2001" y="845"/>
                    <a:ext cx="197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1" name="Line 33"/>
                  <p:cNvSpPr>
                    <a:spLocks noChangeShapeType="1"/>
                  </p:cNvSpPr>
                  <p:nvPr/>
                </p:nvSpPr>
                <p:spPr bwMode="auto">
                  <a:xfrm flipV="1">
                    <a:off x="3969" y="663"/>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4" name="Group 34"/>
                <p:cNvGrpSpPr>
                  <a:grpSpLocks/>
                </p:cNvGrpSpPr>
                <p:nvPr/>
              </p:nvGrpSpPr>
              <p:grpSpPr bwMode="auto">
                <a:xfrm>
                  <a:off x="4146" y="663"/>
                  <a:ext cx="503" cy="454"/>
                  <a:chOff x="4146" y="663"/>
                  <a:chExt cx="503" cy="454"/>
                </a:xfrm>
              </p:grpSpPr>
              <p:sp>
                <p:nvSpPr>
                  <p:cNvPr id="35" name="Line 35"/>
                  <p:cNvSpPr>
                    <a:spLocks noChangeShapeType="1"/>
                  </p:cNvSpPr>
                  <p:nvPr/>
                </p:nvSpPr>
                <p:spPr bwMode="auto">
                  <a:xfrm>
                    <a:off x="4468" y="1117"/>
                    <a:ext cx="1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6" name="Line 36"/>
                  <p:cNvSpPr>
                    <a:spLocks noChangeShapeType="1"/>
                  </p:cNvSpPr>
                  <p:nvPr/>
                </p:nvSpPr>
                <p:spPr bwMode="auto">
                  <a:xfrm flipV="1">
                    <a:off x="4146" y="663"/>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7" name="Line 37"/>
                  <p:cNvSpPr>
                    <a:spLocks noChangeShapeType="1"/>
                  </p:cNvSpPr>
                  <p:nvPr/>
                </p:nvSpPr>
                <p:spPr bwMode="auto">
                  <a:xfrm>
                    <a:off x="4151" y="845"/>
                    <a:ext cx="3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8" name="Line 38"/>
                  <p:cNvSpPr>
                    <a:spLocks noChangeShapeType="1"/>
                  </p:cNvSpPr>
                  <p:nvPr/>
                </p:nvSpPr>
                <p:spPr bwMode="auto">
                  <a:xfrm>
                    <a:off x="4468" y="845"/>
                    <a:ext cx="0" cy="2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grpSp>
            <p:nvGrpSpPr>
              <p:cNvPr id="17" name="Group 42"/>
              <p:cNvGrpSpPr>
                <a:grpSpLocks/>
              </p:cNvGrpSpPr>
              <p:nvPr/>
            </p:nvGrpSpPr>
            <p:grpSpPr bwMode="auto">
              <a:xfrm>
                <a:off x="1701" y="1117"/>
                <a:ext cx="2268" cy="1451"/>
                <a:chOff x="1701" y="1117"/>
                <a:chExt cx="2268" cy="1451"/>
              </a:xfrm>
            </p:grpSpPr>
            <p:sp>
              <p:nvSpPr>
                <p:cNvPr id="18" name="Line 43"/>
                <p:cNvSpPr>
                  <a:spLocks noChangeShapeType="1"/>
                </p:cNvSpPr>
                <p:nvPr/>
              </p:nvSpPr>
              <p:spPr bwMode="auto">
                <a:xfrm>
                  <a:off x="1701" y="1117"/>
                  <a:ext cx="226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9" name="Line 44"/>
                <p:cNvSpPr>
                  <a:spLocks noChangeShapeType="1"/>
                </p:cNvSpPr>
                <p:nvPr/>
              </p:nvSpPr>
              <p:spPr bwMode="auto">
                <a:xfrm>
                  <a:off x="1791" y="1298"/>
                  <a:ext cx="2087"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0" name="Line 45"/>
                <p:cNvSpPr>
                  <a:spLocks noChangeShapeType="1"/>
                </p:cNvSpPr>
                <p:nvPr/>
              </p:nvSpPr>
              <p:spPr bwMode="auto">
                <a:xfrm>
                  <a:off x="1746" y="1570"/>
                  <a:ext cx="63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 name="Line 46"/>
                <p:cNvSpPr>
                  <a:spLocks noChangeShapeType="1"/>
                </p:cNvSpPr>
                <p:nvPr/>
              </p:nvSpPr>
              <p:spPr bwMode="auto">
                <a:xfrm>
                  <a:off x="2562" y="1434"/>
                  <a:ext cx="113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2" name="Line 47"/>
                <p:cNvSpPr>
                  <a:spLocks noChangeShapeType="1"/>
                </p:cNvSpPr>
                <p:nvPr/>
              </p:nvSpPr>
              <p:spPr bwMode="auto">
                <a:xfrm>
                  <a:off x="1927" y="1752"/>
                  <a:ext cx="1316"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3" name="Line 48"/>
                <p:cNvSpPr>
                  <a:spLocks noChangeShapeType="1"/>
                </p:cNvSpPr>
                <p:nvPr/>
              </p:nvSpPr>
              <p:spPr bwMode="auto">
                <a:xfrm>
                  <a:off x="1746" y="2069"/>
                  <a:ext cx="204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4" name="Line 49"/>
                <p:cNvSpPr>
                  <a:spLocks noChangeShapeType="1"/>
                </p:cNvSpPr>
                <p:nvPr/>
              </p:nvSpPr>
              <p:spPr bwMode="auto">
                <a:xfrm>
                  <a:off x="2064" y="2387"/>
                  <a:ext cx="816"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5" name="Line 50"/>
                <p:cNvSpPr>
                  <a:spLocks noChangeShapeType="1"/>
                </p:cNvSpPr>
                <p:nvPr/>
              </p:nvSpPr>
              <p:spPr bwMode="auto">
                <a:xfrm>
                  <a:off x="3152" y="2387"/>
                  <a:ext cx="77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6" name="Line 51"/>
                <p:cNvSpPr>
                  <a:spLocks noChangeShapeType="1"/>
                </p:cNvSpPr>
                <p:nvPr/>
              </p:nvSpPr>
              <p:spPr bwMode="auto">
                <a:xfrm>
                  <a:off x="1837" y="2568"/>
                  <a:ext cx="1769"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7" name="Line 52"/>
                <p:cNvSpPr>
                  <a:spLocks noChangeShapeType="1"/>
                </p:cNvSpPr>
                <p:nvPr/>
              </p:nvSpPr>
              <p:spPr bwMode="auto">
                <a:xfrm>
                  <a:off x="3016" y="1888"/>
                  <a:ext cx="86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8" name="Line 53"/>
                <p:cNvSpPr>
                  <a:spLocks noChangeShapeType="1"/>
                </p:cNvSpPr>
                <p:nvPr/>
              </p:nvSpPr>
              <p:spPr bwMode="auto">
                <a:xfrm>
                  <a:off x="2925" y="1616"/>
                  <a:ext cx="953"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15" name="Line 54"/>
            <p:cNvSpPr>
              <a:spLocks noChangeShapeType="1"/>
            </p:cNvSpPr>
            <p:nvPr/>
          </p:nvSpPr>
          <p:spPr bwMode="auto">
            <a:xfrm>
              <a:off x="2831" y="754"/>
              <a:ext cx="0" cy="199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7" name="AutoShape 55"/>
          <p:cNvSpPr>
            <a:spLocks noChangeArrowheads="1"/>
          </p:cNvSpPr>
          <p:nvPr/>
        </p:nvSpPr>
        <p:spPr bwMode="auto">
          <a:xfrm>
            <a:off x="7108726" y="2822525"/>
            <a:ext cx="504825" cy="288925"/>
          </a:xfrm>
          <a:prstGeom prst="rightArrow">
            <a:avLst>
              <a:gd name="adj1" fmla="val 50000"/>
              <a:gd name="adj2" fmla="val 43681"/>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58" name="AutoShape 56"/>
          <p:cNvSpPr>
            <a:spLocks noChangeArrowheads="1"/>
          </p:cNvSpPr>
          <p:nvPr/>
        </p:nvSpPr>
        <p:spPr bwMode="auto">
          <a:xfrm>
            <a:off x="3941663" y="2822525"/>
            <a:ext cx="576263" cy="288925"/>
          </a:xfrm>
          <a:prstGeom prst="leftArrow">
            <a:avLst>
              <a:gd name="adj1" fmla="val 50000"/>
              <a:gd name="adj2" fmla="val 49863"/>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59" name="Text Box 57"/>
          <p:cNvSpPr txBox="1">
            <a:spLocks noChangeArrowheads="1"/>
          </p:cNvSpPr>
          <p:nvPr/>
        </p:nvSpPr>
        <p:spPr bwMode="auto">
          <a:xfrm>
            <a:off x="3786007" y="837704"/>
            <a:ext cx="8690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3200" b="1" dirty="0">
                <a:latin typeface="Times New Roman" panose="02020603050405020304" pitchFamily="18" charset="0"/>
                <a:cs typeface="Times New Roman" panose="02020603050405020304" pitchFamily="18" charset="0"/>
              </a:rPr>
              <a:t>Cl</a:t>
            </a:r>
            <a:r>
              <a:rPr lang="en-US" altLang="zh-CN" sz="3200" b="1" baseline="-25000" dirty="0">
                <a:latin typeface="Times New Roman" panose="02020603050405020304" pitchFamily="18" charset="0"/>
                <a:cs typeface="Times New Roman" panose="02020603050405020304" pitchFamily="18" charset="0"/>
              </a:rPr>
              <a:t>2</a:t>
            </a:r>
            <a:endParaRPr lang="en-US" altLang="zh-CN" sz="3200" b="1" dirty="0">
              <a:latin typeface="Times New Roman" panose="02020603050405020304" pitchFamily="18" charset="0"/>
              <a:cs typeface="Times New Roman" panose="02020603050405020304" pitchFamily="18" charset="0"/>
            </a:endParaRPr>
          </a:p>
        </p:txBody>
      </p:sp>
      <p:sp>
        <p:nvSpPr>
          <p:cNvPr id="60" name="Text Box 58"/>
          <p:cNvSpPr txBox="1">
            <a:spLocks noChangeArrowheads="1"/>
          </p:cNvSpPr>
          <p:nvPr/>
        </p:nvSpPr>
        <p:spPr bwMode="auto">
          <a:xfrm>
            <a:off x="3941663" y="2390725"/>
            <a:ext cx="647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dirty="0" err="1" smtClean="0">
                <a:latin typeface="Times New Roman" panose="02020603050405020304" pitchFamily="18" charset="0"/>
                <a:cs typeface="Times New Roman" panose="02020603050405020304" pitchFamily="18" charset="0"/>
              </a:rPr>
              <a:t>Cl</a:t>
            </a:r>
            <a:r>
              <a:rPr lang="en-US" altLang="zh-CN" sz="2400" b="1" baseline="30000" dirty="0" smtClean="0">
                <a:latin typeface="Times New Roman" panose="02020603050405020304" pitchFamily="18" charset="0"/>
                <a:cs typeface="Times New Roman" panose="02020603050405020304" pitchFamily="18" charset="0"/>
              </a:rPr>
              <a:t>-</a:t>
            </a:r>
            <a:endParaRPr lang="en-US" altLang="zh-CN" sz="2400" b="1" baseline="30000" dirty="0">
              <a:latin typeface="Times New Roman" panose="02020603050405020304" pitchFamily="18" charset="0"/>
              <a:cs typeface="Times New Roman" panose="02020603050405020304" pitchFamily="18" charset="0"/>
            </a:endParaRPr>
          </a:p>
        </p:txBody>
      </p:sp>
      <p:sp>
        <p:nvSpPr>
          <p:cNvPr id="61" name="Text Box 59"/>
          <p:cNvSpPr txBox="1">
            <a:spLocks noChangeArrowheads="1"/>
          </p:cNvSpPr>
          <p:nvPr/>
        </p:nvSpPr>
        <p:spPr bwMode="auto">
          <a:xfrm>
            <a:off x="4013101" y="4046488"/>
            <a:ext cx="719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dirty="0" smtClean="0">
                <a:latin typeface="Times New Roman" panose="02020603050405020304" pitchFamily="18" charset="0"/>
                <a:cs typeface="Times New Roman" panose="02020603050405020304" pitchFamily="18" charset="0"/>
              </a:rPr>
              <a:t>Na</a:t>
            </a:r>
            <a:r>
              <a:rPr lang="en-US" altLang="zh-CN" sz="2400" b="1" baseline="30000" dirty="0" smtClean="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62" name="Text Box 60"/>
          <p:cNvSpPr txBox="1">
            <a:spLocks noChangeArrowheads="1"/>
          </p:cNvSpPr>
          <p:nvPr/>
        </p:nvSpPr>
        <p:spPr bwMode="auto">
          <a:xfrm>
            <a:off x="7175252" y="765696"/>
            <a:ext cx="7921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3200" b="1" dirty="0">
                <a:latin typeface="Times New Roman" panose="02020603050405020304" pitchFamily="18" charset="0"/>
                <a:cs typeface="Times New Roman" panose="02020603050405020304" pitchFamily="18" charset="0"/>
              </a:rPr>
              <a:t>H</a:t>
            </a:r>
            <a:r>
              <a:rPr lang="en-US" altLang="zh-CN" sz="3200" b="1" baseline="-25000" dirty="0">
                <a:latin typeface="Times New Roman" panose="02020603050405020304" pitchFamily="18" charset="0"/>
                <a:cs typeface="Times New Roman" panose="02020603050405020304" pitchFamily="18" charset="0"/>
              </a:rPr>
              <a:t>2</a:t>
            </a:r>
            <a:endParaRPr lang="en-US" altLang="zh-CN" sz="3200" b="1" dirty="0">
              <a:latin typeface="Times New Roman" panose="02020603050405020304" pitchFamily="18" charset="0"/>
              <a:cs typeface="Times New Roman" panose="02020603050405020304" pitchFamily="18" charset="0"/>
            </a:endParaRPr>
          </a:p>
        </p:txBody>
      </p:sp>
      <p:grpSp>
        <p:nvGrpSpPr>
          <p:cNvPr id="63" name="Group 61"/>
          <p:cNvGrpSpPr>
            <a:grpSpLocks/>
          </p:cNvGrpSpPr>
          <p:nvPr/>
        </p:nvGrpSpPr>
        <p:grpSpPr bwMode="auto">
          <a:xfrm>
            <a:off x="5009988" y="3337032"/>
            <a:ext cx="1475580" cy="709452"/>
            <a:chOff x="2395" y="1616"/>
            <a:chExt cx="730" cy="362"/>
          </a:xfrm>
        </p:grpSpPr>
        <p:sp>
          <p:nvSpPr>
            <p:cNvPr id="64" name="AutoShape 62"/>
            <p:cNvSpPr>
              <a:spLocks noChangeArrowheads="1"/>
            </p:cNvSpPr>
            <p:nvPr/>
          </p:nvSpPr>
          <p:spPr bwMode="auto">
            <a:xfrm>
              <a:off x="2395" y="1616"/>
              <a:ext cx="730" cy="362"/>
            </a:xfrm>
            <a:prstGeom prst="rightArrow">
              <a:avLst>
                <a:gd name="adj1" fmla="val 50000"/>
                <a:gd name="adj2" fmla="val 70864"/>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65" name="Text Box 63"/>
            <p:cNvSpPr txBox="1">
              <a:spLocks noChangeArrowheads="1"/>
            </p:cNvSpPr>
            <p:nvPr/>
          </p:nvSpPr>
          <p:spPr bwMode="auto">
            <a:xfrm>
              <a:off x="2534" y="1664"/>
              <a:ext cx="39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800" b="1" dirty="0">
                  <a:latin typeface="Times New Roman" panose="02020603050405020304" pitchFamily="18" charset="0"/>
                  <a:cs typeface="Times New Roman" panose="02020603050405020304" pitchFamily="18" charset="0"/>
                </a:rPr>
                <a:t>Na</a:t>
              </a:r>
              <a:r>
                <a:rPr lang="en-US" altLang="zh-CN" sz="2800" b="1" baseline="30000" dirty="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p:txBody>
        </p:sp>
      </p:grpSp>
      <p:sp>
        <p:nvSpPr>
          <p:cNvPr id="66" name="Text Box 64"/>
          <p:cNvSpPr txBox="1">
            <a:spLocks noChangeArrowheads="1"/>
          </p:cNvSpPr>
          <p:nvPr/>
        </p:nvSpPr>
        <p:spPr bwMode="auto">
          <a:xfrm>
            <a:off x="7037288" y="2438350"/>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cs typeface="Times New Roman" panose="02020603050405020304" pitchFamily="18" charset="0"/>
              </a:rPr>
              <a:t>H</a:t>
            </a:r>
            <a:r>
              <a:rPr lang="en-US" altLang="zh-CN" sz="2400" b="1" baseline="30000">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p:txBody>
      </p:sp>
      <p:sp>
        <p:nvSpPr>
          <p:cNvPr id="67" name="Text Box 65"/>
          <p:cNvSpPr txBox="1">
            <a:spLocks noChangeArrowheads="1"/>
          </p:cNvSpPr>
          <p:nvPr/>
        </p:nvSpPr>
        <p:spPr bwMode="auto">
          <a:xfrm>
            <a:off x="6821388" y="4046488"/>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dirty="0">
                <a:latin typeface="Times New Roman" panose="02020603050405020304" pitchFamily="18" charset="0"/>
                <a:cs typeface="Times New Roman" panose="02020603050405020304" pitchFamily="18" charset="0"/>
              </a:rPr>
              <a:t>OH</a:t>
            </a:r>
            <a:r>
              <a:rPr lang="en-US" altLang="zh-CN" sz="2400" b="1" baseline="30000"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68" name="Line 66"/>
          <p:cNvSpPr>
            <a:spLocks noChangeShapeType="1"/>
          </p:cNvSpPr>
          <p:nvPr/>
        </p:nvSpPr>
        <p:spPr bwMode="auto">
          <a:xfrm flipH="1">
            <a:off x="2717701" y="2535188"/>
            <a:ext cx="7191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9" name="Line 67"/>
          <p:cNvSpPr>
            <a:spLocks noChangeShapeType="1"/>
          </p:cNvSpPr>
          <p:nvPr/>
        </p:nvSpPr>
        <p:spPr bwMode="auto">
          <a:xfrm>
            <a:off x="8118376" y="2535188"/>
            <a:ext cx="6477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0" name="Line 68"/>
          <p:cNvSpPr>
            <a:spLocks noChangeShapeType="1"/>
          </p:cNvSpPr>
          <p:nvPr/>
        </p:nvSpPr>
        <p:spPr bwMode="auto">
          <a:xfrm flipV="1">
            <a:off x="4084538" y="1311225"/>
            <a:ext cx="0" cy="10080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1" name="Line 69"/>
          <p:cNvSpPr>
            <a:spLocks noChangeShapeType="1"/>
          </p:cNvSpPr>
          <p:nvPr/>
        </p:nvSpPr>
        <p:spPr bwMode="auto">
          <a:xfrm flipV="1">
            <a:off x="7469088" y="1311225"/>
            <a:ext cx="0" cy="10795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2" name="Line 70"/>
          <p:cNvSpPr>
            <a:spLocks noChangeShapeType="1"/>
          </p:cNvSpPr>
          <p:nvPr/>
        </p:nvSpPr>
        <p:spPr bwMode="auto">
          <a:xfrm flipV="1">
            <a:off x="4084538" y="4983113"/>
            <a:ext cx="0" cy="647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3" name="Line 71"/>
          <p:cNvSpPr>
            <a:spLocks noChangeShapeType="1"/>
          </p:cNvSpPr>
          <p:nvPr/>
        </p:nvSpPr>
        <p:spPr bwMode="auto">
          <a:xfrm flipV="1">
            <a:off x="7613551" y="4983113"/>
            <a:ext cx="0" cy="647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Text Box 72"/>
          <p:cNvSpPr txBox="1">
            <a:spLocks noChangeArrowheads="1"/>
          </p:cNvSpPr>
          <p:nvPr/>
        </p:nvSpPr>
        <p:spPr bwMode="auto">
          <a:xfrm>
            <a:off x="1491630" y="2266876"/>
            <a:ext cx="14352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a:solidFill>
                  <a:srgbClr val="0000FF"/>
                </a:solidFill>
                <a:latin typeface="Times New Roman" panose="02020603050405020304" pitchFamily="18" charset="0"/>
                <a:cs typeface="Times New Roman" panose="02020603050405020304" pitchFamily="18" charset="0"/>
              </a:rPr>
              <a:t>淡盐水</a:t>
            </a:r>
          </a:p>
        </p:txBody>
      </p:sp>
      <p:sp>
        <p:nvSpPr>
          <p:cNvPr id="75" name="Text Box 73"/>
          <p:cNvSpPr txBox="1">
            <a:spLocks noChangeArrowheads="1"/>
          </p:cNvSpPr>
          <p:nvPr/>
        </p:nvSpPr>
        <p:spPr bwMode="auto">
          <a:xfrm>
            <a:off x="8687494" y="2214032"/>
            <a:ext cx="2520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800" b="1" dirty="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浓</a:t>
            </a:r>
            <a:r>
              <a:rPr lang="en-US" altLang="zh-CN" sz="2800" b="1" dirty="0" err="1" smtClean="0">
                <a:solidFill>
                  <a:srgbClr val="0000FF"/>
                </a:solidFill>
                <a:latin typeface="Times New Roman" panose="02020603050405020304" pitchFamily="18" charset="0"/>
                <a:cs typeface="Times New Roman" panose="02020603050405020304" pitchFamily="18" charset="0"/>
              </a:rPr>
              <a:t>NaOH</a:t>
            </a:r>
            <a:r>
              <a:rPr lang="zh-CN" altLang="en-US" sz="2800" b="1" dirty="0" smtClean="0">
                <a:solidFill>
                  <a:srgbClr val="0000FF"/>
                </a:solidFill>
                <a:latin typeface="Times New Roman" panose="02020603050405020304" pitchFamily="18" charset="0"/>
                <a:cs typeface="Times New Roman" panose="02020603050405020304" pitchFamily="18" charset="0"/>
              </a:rPr>
              <a:t>溶液</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76" name="Text Box 74"/>
          <p:cNvSpPr txBox="1">
            <a:spLocks noChangeArrowheads="1"/>
          </p:cNvSpPr>
          <p:nvPr/>
        </p:nvSpPr>
        <p:spPr bwMode="auto">
          <a:xfrm>
            <a:off x="2422798" y="5374208"/>
            <a:ext cx="17352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a:solidFill>
                  <a:srgbClr val="0000FF"/>
                </a:solidFill>
                <a:latin typeface="Times New Roman" panose="02020603050405020304" pitchFamily="18" charset="0"/>
                <a:cs typeface="Times New Roman" panose="02020603050405020304" pitchFamily="18" charset="0"/>
              </a:rPr>
              <a:t>精制饱和</a:t>
            </a:r>
            <a:r>
              <a:rPr lang="en-US" altLang="zh-CN" sz="2800" b="1" dirty="0" err="1">
                <a:solidFill>
                  <a:srgbClr val="0000FF"/>
                </a:solidFill>
                <a:latin typeface="Times New Roman" panose="02020603050405020304" pitchFamily="18" charset="0"/>
                <a:cs typeface="Times New Roman" panose="02020603050405020304" pitchFamily="18" charset="0"/>
              </a:rPr>
              <a:t>NaCl</a:t>
            </a:r>
            <a:r>
              <a:rPr lang="zh-CN" altLang="en-US" sz="2800" b="1" dirty="0">
                <a:solidFill>
                  <a:srgbClr val="0000FF"/>
                </a:solidFill>
                <a:latin typeface="Times New Roman" panose="02020603050405020304" pitchFamily="18" charset="0"/>
                <a:cs typeface="Times New Roman" panose="02020603050405020304" pitchFamily="18" charset="0"/>
              </a:rPr>
              <a:t>溶液</a:t>
            </a:r>
          </a:p>
        </p:txBody>
      </p:sp>
      <p:sp>
        <p:nvSpPr>
          <p:cNvPr id="77" name="Text Box 75"/>
          <p:cNvSpPr txBox="1">
            <a:spLocks noChangeArrowheads="1"/>
          </p:cNvSpPr>
          <p:nvPr/>
        </p:nvSpPr>
        <p:spPr bwMode="auto">
          <a:xfrm>
            <a:off x="7103318" y="5598408"/>
            <a:ext cx="8848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800" b="1" dirty="0" smtClean="0">
                <a:solidFill>
                  <a:srgbClr val="0000FF"/>
                </a:solidFill>
                <a:latin typeface="Times New Roman" panose="02020603050405020304" pitchFamily="18" charset="0"/>
                <a:cs typeface="Times New Roman" panose="02020603050405020304" pitchFamily="18" charset="0"/>
              </a:rPr>
              <a:t>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78" name="Text Box 76"/>
          <p:cNvSpPr txBox="1">
            <a:spLocks noChangeArrowheads="1"/>
          </p:cNvSpPr>
          <p:nvPr/>
        </p:nvSpPr>
        <p:spPr bwMode="auto">
          <a:xfrm>
            <a:off x="4583038" y="5199013"/>
            <a:ext cx="25146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a:solidFill>
                  <a:srgbClr val="FF0000"/>
                </a:solidFill>
                <a:latin typeface="Times New Roman" panose="02020603050405020304" pitchFamily="18" charset="0"/>
                <a:cs typeface="Times New Roman" panose="02020603050405020304" pitchFamily="18" charset="0"/>
              </a:rPr>
              <a:t>阳离子交换膜</a:t>
            </a:r>
          </a:p>
        </p:txBody>
      </p:sp>
      <p:grpSp>
        <p:nvGrpSpPr>
          <p:cNvPr id="79" name="Group 78"/>
          <p:cNvGrpSpPr>
            <a:grpSpLocks/>
          </p:cNvGrpSpPr>
          <p:nvPr/>
        </p:nvGrpSpPr>
        <p:grpSpPr bwMode="auto">
          <a:xfrm>
            <a:off x="1342926" y="2825703"/>
            <a:ext cx="2336800" cy="1350964"/>
            <a:chOff x="64" y="1300"/>
            <a:chExt cx="1472" cy="851"/>
          </a:xfrm>
        </p:grpSpPr>
        <p:sp>
          <p:nvSpPr>
            <p:cNvPr id="80" name="Text Box 79"/>
            <p:cNvSpPr txBox="1">
              <a:spLocks noChangeArrowheads="1"/>
            </p:cNvSpPr>
            <p:nvPr/>
          </p:nvSpPr>
          <p:spPr bwMode="auto">
            <a:xfrm>
              <a:off x="64" y="1414"/>
              <a:ext cx="1040" cy="737"/>
            </a:xfrm>
            <a:prstGeom prst="rect">
              <a:avLst/>
            </a:prstGeom>
            <a:solidFill>
              <a:srgbClr val="CCFFFF"/>
            </a:solidFill>
            <a:ln w="38100">
              <a:solidFill>
                <a:schemeClr val="tx1"/>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2800" b="1" dirty="0" smtClean="0">
                  <a:latin typeface="Times New Roman" panose="02020603050405020304" pitchFamily="18" charset="0"/>
                  <a:cs typeface="Times New Roman" panose="02020603050405020304" pitchFamily="18" charset="0"/>
                </a:rPr>
                <a:t>阳    </a:t>
              </a:r>
              <a:r>
                <a:rPr lang="zh-CN" altLang="en-US" sz="2800" b="1" dirty="0">
                  <a:latin typeface="Times New Roman" panose="02020603050405020304" pitchFamily="18" charset="0"/>
                  <a:cs typeface="Times New Roman" panose="02020603050405020304" pitchFamily="18" charset="0"/>
                </a:rPr>
                <a:t>极</a:t>
              </a:r>
            </a:p>
            <a:p>
              <a:pPr eaLnBrk="1" hangingPunct="1">
                <a:spcBef>
                  <a:spcPct val="50000"/>
                </a:spcBef>
              </a:pPr>
              <a:r>
                <a:rPr lang="zh-CN" altLang="en-US" sz="2800" b="1" dirty="0">
                  <a:latin typeface="Times New Roman" panose="02020603050405020304" pitchFamily="18" charset="0"/>
                  <a:cs typeface="Times New Roman" panose="02020603050405020304" pitchFamily="18" charset="0"/>
                </a:rPr>
                <a:t>金属钛网</a:t>
              </a:r>
            </a:p>
          </p:txBody>
        </p:sp>
        <p:sp>
          <p:nvSpPr>
            <p:cNvPr id="81" name="Line 80"/>
            <p:cNvSpPr>
              <a:spLocks noChangeShapeType="1"/>
            </p:cNvSpPr>
            <p:nvPr/>
          </p:nvSpPr>
          <p:spPr bwMode="auto">
            <a:xfrm flipV="1">
              <a:off x="1104" y="1300"/>
              <a:ext cx="432" cy="2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2" name="Group 81"/>
          <p:cNvGrpSpPr>
            <a:grpSpLocks/>
          </p:cNvGrpSpPr>
          <p:nvPr/>
        </p:nvGrpSpPr>
        <p:grpSpPr bwMode="auto">
          <a:xfrm>
            <a:off x="7870730" y="2799226"/>
            <a:ext cx="1984376" cy="1376365"/>
            <a:chOff x="4176" y="1248"/>
            <a:chExt cx="1250" cy="867"/>
          </a:xfrm>
        </p:grpSpPr>
        <p:sp>
          <p:nvSpPr>
            <p:cNvPr id="83" name="Text Box 82"/>
            <p:cNvSpPr txBox="1">
              <a:spLocks noChangeArrowheads="1"/>
            </p:cNvSpPr>
            <p:nvPr/>
          </p:nvSpPr>
          <p:spPr bwMode="auto">
            <a:xfrm>
              <a:off x="4618" y="1378"/>
              <a:ext cx="808" cy="737"/>
            </a:xfrm>
            <a:prstGeom prst="rect">
              <a:avLst/>
            </a:prstGeom>
            <a:solidFill>
              <a:srgbClr val="CCFFFF"/>
            </a:solidFill>
            <a:ln w="38100">
              <a:solidFill>
                <a:schemeClr val="tx1"/>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a:latin typeface="Times New Roman" panose="02020603050405020304" pitchFamily="18" charset="0"/>
                  <a:cs typeface="Times New Roman" panose="02020603050405020304" pitchFamily="18" charset="0"/>
                </a:rPr>
                <a:t>阴   极</a:t>
              </a:r>
            </a:p>
            <a:p>
              <a:pPr eaLnBrk="1" hangingPunct="1">
                <a:spcBef>
                  <a:spcPct val="50000"/>
                </a:spcBef>
              </a:pPr>
              <a:r>
                <a:rPr lang="zh-CN" altLang="en-US" sz="2800" b="1" dirty="0">
                  <a:latin typeface="Times New Roman" panose="02020603050405020304" pitchFamily="18" charset="0"/>
                  <a:cs typeface="Times New Roman" panose="02020603050405020304" pitchFamily="18" charset="0"/>
                </a:rPr>
                <a:t>碳钢网</a:t>
              </a:r>
            </a:p>
          </p:txBody>
        </p:sp>
        <p:sp>
          <p:nvSpPr>
            <p:cNvPr id="84" name="Line 83"/>
            <p:cNvSpPr>
              <a:spLocks noChangeShapeType="1"/>
            </p:cNvSpPr>
            <p:nvPr/>
          </p:nvSpPr>
          <p:spPr bwMode="auto">
            <a:xfrm flipH="1" flipV="1">
              <a:off x="4176" y="1248"/>
              <a:ext cx="432"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5" name="Line 84"/>
          <p:cNvSpPr>
            <a:spLocks noChangeShapeType="1"/>
          </p:cNvSpPr>
          <p:nvPr/>
        </p:nvSpPr>
        <p:spPr bwMode="auto">
          <a:xfrm flipH="1">
            <a:off x="2350988" y="3686125"/>
            <a:ext cx="1943100" cy="13684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6" name="Text Box 85"/>
          <p:cNvSpPr txBox="1">
            <a:spLocks noChangeArrowheads="1"/>
          </p:cNvSpPr>
          <p:nvPr/>
        </p:nvSpPr>
        <p:spPr bwMode="auto">
          <a:xfrm>
            <a:off x="1774726" y="4335413"/>
            <a:ext cx="72072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800" b="1">
                <a:solidFill>
                  <a:srgbClr val="FF0000"/>
                </a:solidFill>
                <a:latin typeface="Times New Roman" panose="02020603050405020304" pitchFamily="18" charset="0"/>
                <a:cs typeface="Times New Roman" panose="02020603050405020304" pitchFamily="18" charset="0"/>
              </a:rPr>
              <a:t>阳极室</a:t>
            </a:r>
          </a:p>
        </p:txBody>
      </p:sp>
      <p:sp>
        <p:nvSpPr>
          <p:cNvPr id="87" name="Line 86"/>
          <p:cNvSpPr>
            <a:spLocks noChangeShapeType="1"/>
          </p:cNvSpPr>
          <p:nvPr/>
        </p:nvSpPr>
        <p:spPr bwMode="auto">
          <a:xfrm>
            <a:off x="7102376" y="3902025"/>
            <a:ext cx="2376487" cy="6477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8" name="Text Box 87"/>
          <p:cNvSpPr txBox="1">
            <a:spLocks noChangeArrowheads="1"/>
          </p:cNvSpPr>
          <p:nvPr/>
        </p:nvSpPr>
        <p:spPr bwMode="auto">
          <a:xfrm>
            <a:off x="9478937" y="4230256"/>
            <a:ext cx="72072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800" b="1" dirty="0">
                <a:solidFill>
                  <a:srgbClr val="FF0000"/>
                </a:solidFill>
                <a:latin typeface="Times New Roman" panose="02020603050405020304" pitchFamily="18" charset="0"/>
                <a:cs typeface="Times New Roman" panose="02020603050405020304" pitchFamily="18" charset="0"/>
              </a:rPr>
              <a:t>阴极室</a:t>
            </a:r>
          </a:p>
        </p:txBody>
      </p:sp>
      <p:sp>
        <p:nvSpPr>
          <p:cNvPr id="89" name="Rectangle 3"/>
          <p:cNvSpPr>
            <a:spLocks noRot="1" noChangeArrowheads="1"/>
          </p:cNvSpPr>
          <p:nvPr/>
        </p:nvSpPr>
        <p:spPr bwMode="auto">
          <a:xfrm>
            <a:off x="2304081" y="189434"/>
            <a:ext cx="8039597" cy="576262"/>
          </a:xfrm>
          <a:prstGeom prst="rect">
            <a:avLst/>
          </a:prstGeom>
          <a:noFill/>
          <a:ln w="9525">
            <a:noFill/>
            <a:miter lim="800000"/>
            <a:headEnd/>
            <a:tailEnd/>
          </a:ln>
          <a:effectLst/>
        </p:spPr>
        <p:txBody>
          <a:bodyPr anchor="ctr"/>
          <a:lstStyle/>
          <a:p>
            <a:pPr>
              <a:defRPr/>
            </a:pPr>
            <a:r>
              <a:rPr lang="zh-CN" altLang="en-US" sz="3200" b="1" dirty="0">
                <a:solidFill>
                  <a:srgbClr val="FF0000"/>
                </a:solidFill>
                <a:latin typeface="Times New Roman" pitchFamily="18" charset="0"/>
                <a:cs typeface="Times New Roman" pitchFamily="18" charset="0"/>
              </a:rPr>
              <a:t>氯碱</a:t>
            </a:r>
            <a:r>
              <a:rPr lang="zh-CN" altLang="en-US" sz="3200" b="1" dirty="0" smtClean="0">
                <a:solidFill>
                  <a:srgbClr val="FF0000"/>
                </a:solidFill>
                <a:latin typeface="Times New Roman" pitchFamily="18" charset="0"/>
                <a:cs typeface="Times New Roman" pitchFamily="18" charset="0"/>
              </a:rPr>
              <a:t>工业设备：</a:t>
            </a:r>
            <a:r>
              <a:rPr lang="zh-CN" altLang="en-US" sz="3200" b="1" dirty="0" smtClean="0">
                <a:solidFill>
                  <a:srgbClr val="0000FF"/>
                </a:solidFill>
                <a:latin typeface="Times New Roman" pitchFamily="18" charset="0"/>
                <a:cs typeface="Times New Roman" pitchFamily="18" charset="0"/>
              </a:rPr>
              <a:t>阳离子交换膜法</a:t>
            </a:r>
            <a:r>
              <a:rPr lang="zh-CN" altLang="en-US" sz="3200" b="1" dirty="0" smtClean="0">
                <a:solidFill>
                  <a:srgbClr val="FF0000"/>
                </a:solidFill>
                <a:latin typeface="Times New Roman" pitchFamily="18" charset="0"/>
                <a:cs typeface="Times New Roman" pitchFamily="18" charset="0"/>
              </a:rPr>
              <a:t>电解</a:t>
            </a:r>
            <a:r>
              <a:rPr lang="zh-CN" altLang="en-US" sz="3200" b="1" dirty="0">
                <a:solidFill>
                  <a:srgbClr val="FF0000"/>
                </a:solidFill>
                <a:latin typeface="Times New Roman" pitchFamily="18" charset="0"/>
                <a:cs typeface="Times New Roman" pitchFamily="18" charset="0"/>
              </a:rPr>
              <a:t>食盐</a:t>
            </a:r>
            <a:r>
              <a:rPr lang="zh-CN" altLang="en-US" sz="3200" b="1" dirty="0" smtClean="0">
                <a:solidFill>
                  <a:srgbClr val="FF0000"/>
                </a:solidFill>
                <a:latin typeface="Times New Roman" pitchFamily="18" charset="0"/>
                <a:cs typeface="Times New Roman" pitchFamily="18" charset="0"/>
              </a:rPr>
              <a:t>水</a:t>
            </a:r>
            <a:endParaRPr lang="zh-CN" altLang="en-US" sz="3200" b="1" dirty="0">
              <a:solidFill>
                <a:srgbClr val="FF0000"/>
              </a:solidFill>
              <a:latin typeface="Times New Roman" pitchFamily="18" charset="0"/>
              <a:cs typeface="Times New Roman" pitchFamily="18" charset="0"/>
            </a:endParaRPr>
          </a:p>
        </p:txBody>
      </p:sp>
      <p:sp>
        <p:nvSpPr>
          <p:cNvPr id="90" name="AutoShape 41"/>
          <p:cNvSpPr>
            <a:spLocks noChangeArrowheads="1"/>
          </p:cNvSpPr>
          <p:nvPr/>
        </p:nvSpPr>
        <p:spPr bwMode="auto">
          <a:xfrm>
            <a:off x="7615323" y="1290746"/>
            <a:ext cx="504825" cy="503238"/>
          </a:xfrm>
          <a:prstGeom prst="wedgeEllipseCallout">
            <a:avLst>
              <a:gd name="adj1" fmla="val 40565"/>
              <a:gd name="adj2" fmla="val 4889"/>
            </a:avLst>
          </a:prstGeom>
          <a:noFill/>
          <a:ln w="31750">
            <a:solidFill>
              <a:srgbClr val="FF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91" name="AutoShape 41"/>
          <p:cNvSpPr>
            <a:spLocks noChangeArrowheads="1"/>
          </p:cNvSpPr>
          <p:nvPr/>
        </p:nvSpPr>
        <p:spPr bwMode="auto">
          <a:xfrm>
            <a:off x="3427313" y="1258159"/>
            <a:ext cx="504825" cy="503238"/>
          </a:xfrm>
          <a:prstGeom prst="wedgeEllipseCallout">
            <a:avLst>
              <a:gd name="adj1" fmla="val 40565"/>
              <a:gd name="adj2" fmla="val 4889"/>
            </a:avLst>
          </a:prstGeom>
          <a:noFill/>
          <a:ln w="31750">
            <a:solidFill>
              <a:srgbClr val="FF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92" name="TextBox 91"/>
          <p:cNvSpPr txBox="1"/>
          <p:nvPr/>
        </p:nvSpPr>
        <p:spPr>
          <a:xfrm>
            <a:off x="3446910" y="1165144"/>
            <a:ext cx="484428" cy="707886"/>
          </a:xfrm>
          <a:prstGeom prst="rect">
            <a:avLst/>
          </a:prstGeom>
          <a:noFill/>
        </p:spPr>
        <p:txBody>
          <a:bodyPr wrap="none" rtlCol="0">
            <a:spAutoFit/>
          </a:bodyPr>
          <a:lstStyle/>
          <a:p>
            <a:r>
              <a:rPr lang="en-US" altLang="zh-CN" sz="4000" b="1" dirty="0" smtClean="0">
                <a:solidFill>
                  <a:srgbClr val="FF0000"/>
                </a:solidFill>
              </a:rPr>
              <a:t>+</a:t>
            </a:r>
            <a:endParaRPr lang="zh-CN" altLang="en-US" sz="4000" b="1" dirty="0">
              <a:solidFill>
                <a:srgbClr val="FF0000"/>
              </a:solidFill>
            </a:endParaRPr>
          </a:p>
        </p:txBody>
      </p:sp>
      <p:sp>
        <p:nvSpPr>
          <p:cNvPr id="93" name="TextBox 92"/>
          <p:cNvSpPr txBox="1"/>
          <p:nvPr/>
        </p:nvSpPr>
        <p:spPr>
          <a:xfrm>
            <a:off x="7650148" y="939486"/>
            <a:ext cx="470000" cy="707886"/>
          </a:xfrm>
          <a:prstGeom prst="rect">
            <a:avLst/>
          </a:prstGeom>
          <a:noFill/>
        </p:spPr>
        <p:txBody>
          <a:bodyPr wrap="none" rtlCol="0">
            <a:spAutoFit/>
          </a:bodyPr>
          <a:lstStyle/>
          <a:p>
            <a:r>
              <a:rPr lang="en-US" altLang="zh-CN" sz="4000" b="1" dirty="0">
                <a:solidFill>
                  <a:srgbClr val="FF0000"/>
                </a:solidFill>
              </a:rPr>
              <a:t>_</a:t>
            </a:r>
            <a:endParaRPr lang="zh-CN" altLang="en-US" sz="4000" b="1" dirty="0">
              <a:solidFill>
                <a:srgbClr val="FF0000"/>
              </a:solidFill>
            </a:endParaRPr>
          </a:p>
        </p:txBody>
      </p:sp>
      <p:sp>
        <p:nvSpPr>
          <p:cNvPr id="94" name="矩形 9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5" name="Text Box 75"/>
          <p:cNvSpPr txBox="1">
            <a:spLocks noChangeArrowheads="1"/>
          </p:cNvSpPr>
          <p:nvPr/>
        </p:nvSpPr>
        <p:spPr bwMode="auto">
          <a:xfrm>
            <a:off x="7765904" y="5604548"/>
            <a:ext cx="2478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smtClean="0">
                <a:solidFill>
                  <a:srgbClr val="0000FF"/>
                </a:solidFill>
                <a:latin typeface="Times New Roman" panose="02020603050405020304" pitchFamily="18" charset="0"/>
                <a:cs typeface="Times New Roman" panose="02020603050405020304" pitchFamily="18" charset="0"/>
              </a:rPr>
              <a:t>或</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稀</a:t>
            </a:r>
            <a:r>
              <a:rPr lang="en-US" altLang="zh-CN" sz="2800" b="1" dirty="0" err="1" smtClean="0">
                <a:solidFill>
                  <a:srgbClr val="0000FF"/>
                </a:solidFill>
                <a:latin typeface="Times New Roman" panose="02020603050405020304" pitchFamily="18" charset="0"/>
                <a:cs typeface="Times New Roman" panose="02020603050405020304" pitchFamily="18" charset="0"/>
              </a:rPr>
              <a:t>NaOH</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521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Bottom)">
                                      <p:cBhvr>
                                        <p:cTn id="16" dur="500"/>
                                        <p:tgtEl>
                                          <p:spTgt spid="9"/>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82"/>
                                        </p:tgtEl>
                                        <p:attrNameLst>
                                          <p:attrName>style.visibility</p:attrName>
                                        </p:attrNameLst>
                                      </p:cBhvr>
                                      <p:to>
                                        <p:strVal val="visible"/>
                                      </p:to>
                                    </p:set>
                                    <p:anim calcmode="lin" valueType="num">
                                      <p:cBhvr additive="base">
                                        <p:cTn id="20" dur="500" fill="hold"/>
                                        <p:tgtEl>
                                          <p:spTgt spid="82"/>
                                        </p:tgtEl>
                                        <p:attrNameLst>
                                          <p:attrName>ppt_x</p:attrName>
                                        </p:attrNameLst>
                                      </p:cBhvr>
                                      <p:tavLst>
                                        <p:tav tm="0">
                                          <p:val>
                                            <p:strVal val="1+#ppt_w/2"/>
                                          </p:val>
                                        </p:tav>
                                        <p:tav tm="100000">
                                          <p:val>
                                            <p:strVal val="#ppt_x"/>
                                          </p:val>
                                        </p:tav>
                                      </p:tavLst>
                                    </p:anim>
                                    <p:anim calcmode="lin" valueType="num">
                                      <p:cBhvr additive="base">
                                        <p:cTn id="21" dur="500" fill="hold"/>
                                        <p:tgtEl>
                                          <p:spTgt spid="82"/>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slide(fromBottom)">
                                      <p:cBhvr>
                                        <p:cTn id="25" dur="5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slide(fromBottom)">
                                      <p:cBhvr>
                                        <p:cTn id="30" dur="500"/>
                                        <p:tgtEl>
                                          <p:spTgt spid="66"/>
                                        </p:tgtEl>
                                      </p:cBhvr>
                                    </p:animEffect>
                                  </p:childTnLst>
                                </p:cTn>
                              </p:par>
                            </p:childTnLst>
                          </p:cTn>
                        </p:par>
                        <p:par>
                          <p:cTn id="31" fill="hold">
                            <p:stCondLst>
                              <p:cond delay="1000"/>
                            </p:stCondLst>
                            <p:childTnLst>
                              <p:par>
                                <p:cTn id="32" presetID="12" presetClass="entr" presetSubtype="8"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slide(fromLeft)">
                                      <p:cBhvr>
                                        <p:cTn id="34" dur="500"/>
                                        <p:tgtEl>
                                          <p:spTgt spid="57"/>
                                        </p:tgtEl>
                                      </p:cBhvr>
                                    </p:animEffect>
                                  </p:childTnLst>
                                </p:cTn>
                              </p:par>
                            </p:childTnLst>
                          </p:cTn>
                        </p:par>
                        <p:par>
                          <p:cTn id="35" fill="hold">
                            <p:stCondLst>
                              <p:cond delay="2000"/>
                            </p:stCondLst>
                            <p:childTnLst>
                              <p:par>
                                <p:cTn id="36" presetID="12" presetClass="entr" presetSubtype="4" fill="hold" grpId="0"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slide(fromBottom)">
                                      <p:cBhvr>
                                        <p:cTn id="38" dur="500"/>
                                        <p:tgtEl>
                                          <p:spTgt spid="71"/>
                                        </p:tgtEl>
                                      </p:cBhvr>
                                    </p:animEffect>
                                  </p:childTnLst>
                                </p:cTn>
                              </p:par>
                            </p:childTnLst>
                          </p:cTn>
                        </p:par>
                        <p:par>
                          <p:cTn id="39" fill="hold">
                            <p:stCondLst>
                              <p:cond delay="3000"/>
                            </p:stCondLst>
                            <p:childTnLst>
                              <p:par>
                                <p:cTn id="40" presetID="1" presetClass="entr" presetSubtype="0" fill="hold" grpId="0" nodeType="afterEffect">
                                  <p:stCondLst>
                                    <p:cond delay="0"/>
                                  </p:stCondLst>
                                  <p:childTnLst>
                                    <p:set>
                                      <p:cBhvr>
                                        <p:cTn id="41" dur="1" fill="hold">
                                          <p:stCondLst>
                                            <p:cond delay="499"/>
                                          </p:stCondLst>
                                        </p:cTn>
                                        <p:tgtEl>
                                          <p:spTgt spid="6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slide(fromTop)">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slide(fromLeft)">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slide(fromLeft)">
                                      <p:cBhvr>
                                        <p:cTn id="56" dur="500"/>
                                        <p:tgtEl>
                                          <p:spTgt spid="69"/>
                                        </p:tgtEl>
                                      </p:cBhvr>
                                    </p:animEffect>
                                  </p:childTnLst>
                                </p:cTn>
                              </p:par>
                            </p:childTnLst>
                          </p:cTn>
                        </p:par>
                        <p:par>
                          <p:cTn id="57" fill="hold">
                            <p:stCondLst>
                              <p:cond delay="1000"/>
                            </p:stCondLst>
                            <p:childTnLst>
                              <p:par>
                                <p:cTn id="58" presetID="18" presetClass="entr" presetSubtype="6" fill="hold" grpId="0"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strips(downRight)">
                                      <p:cBhvr>
                                        <p:cTn id="60" dur="500"/>
                                        <p:tgtEl>
                                          <p:spTgt spid="75"/>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2" fill="hold" grpId="0" nodeType="click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slide(fromRight)">
                                      <p:cBhvr>
                                        <p:cTn id="65" dur="500"/>
                                        <p:tgtEl>
                                          <p:spTgt spid="61"/>
                                        </p:tgtEl>
                                      </p:cBhvr>
                                    </p:animEffect>
                                  </p:childTnLst>
                                </p:cTn>
                              </p:par>
                            </p:childTnLst>
                          </p:cTn>
                        </p:par>
                        <p:par>
                          <p:cTn id="66" fill="hold">
                            <p:stCondLst>
                              <p:cond delay="1000"/>
                            </p:stCondLst>
                            <p:childTnLst>
                              <p:par>
                                <p:cTn id="67" presetID="12" presetClass="entr" presetSubtype="2"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slide(fromRight)">
                                      <p:cBhvr>
                                        <p:cTn id="69" dur="500"/>
                                        <p:tgtEl>
                                          <p:spTgt spid="58"/>
                                        </p:tgtEl>
                                      </p:cBhvr>
                                    </p:animEffect>
                                  </p:childTnLst>
                                </p:cTn>
                              </p:par>
                            </p:childTnLst>
                          </p:cTn>
                        </p:par>
                        <p:par>
                          <p:cTn id="70" fill="hold">
                            <p:stCondLst>
                              <p:cond delay="2000"/>
                            </p:stCondLst>
                            <p:childTnLst>
                              <p:par>
                                <p:cTn id="71" presetID="12" presetClass="entr" presetSubtype="4"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slide(fromBottom)">
                                      <p:cBhvr>
                                        <p:cTn id="73" dur="500"/>
                                        <p:tgtEl>
                                          <p:spTgt spid="60"/>
                                        </p:tgtEl>
                                      </p:cBhvr>
                                    </p:animEffect>
                                  </p:childTnLst>
                                </p:cTn>
                              </p:par>
                            </p:childTnLst>
                          </p:cTn>
                        </p:par>
                        <p:par>
                          <p:cTn id="74" fill="hold">
                            <p:stCondLst>
                              <p:cond delay="3000"/>
                            </p:stCondLst>
                            <p:childTnLst>
                              <p:par>
                                <p:cTn id="75" presetID="12" presetClass="entr" presetSubtype="4" fill="hold" grpId="0" nodeType="after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slide(fromBottom)">
                                      <p:cBhvr>
                                        <p:cTn id="77" dur="500"/>
                                        <p:tgtEl>
                                          <p:spTgt spid="70"/>
                                        </p:tgtEl>
                                      </p:cBhvr>
                                    </p:animEffect>
                                  </p:childTnLst>
                                </p:cTn>
                              </p:par>
                            </p:childTnLst>
                          </p:cTn>
                        </p:par>
                        <p:par>
                          <p:cTn id="78" fill="hold">
                            <p:stCondLst>
                              <p:cond delay="4000"/>
                            </p:stCondLst>
                            <p:childTnLst>
                              <p:par>
                                <p:cTn id="79" presetID="23" presetClass="entr" presetSubtype="16" fill="hold" grpId="0" nodeType="afterEffect">
                                  <p:stCondLst>
                                    <p:cond delay="0"/>
                                  </p:stCondLst>
                                  <p:childTnLst>
                                    <p:set>
                                      <p:cBhvr>
                                        <p:cTn id="80" dur="1" fill="hold">
                                          <p:stCondLst>
                                            <p:cond delay="0"/>
                                          </p:stCondLst>
                                        </p:cTn>
                                        <p:tgtEl>
                                          <p:spTgt spid="59"/>
                                        </p:tgtEl>
                                        <p:attrNameLst>
                                          <p:attrName>style.visibility</p:attrName>
                                        </p:attrNameLst>
                                      </p:cBhvr>
                                      <p:to>
                                        <p:strVal val="visible"/>
                                      </p:to>
                                    </p:set>
                                    <p:anim calcmode="lin" valueType="num">
                                      <p:cBhvr>
                                        <p:cTn id="81" dur="500" fill="hold"/>
                                        <p:tgtEl>
                                          <p:spTgt spid="59"/>
                                        </p:tgtEl>
                                        <p:attrNameLst>
                                          <p:attrName>ppt_w</p:attrName>
                                        </p:attrNameLst>
                                      </p:cBhvr>
                                      <p:tavLst>
                                        <p:tav tm="0">
                                          <p:val>
                                            <p:fltVal val="0"/>
                                          </p:val>
                                        </p:tav>
                                        <p:tav tm="100000">
                                          <p:val>
                                            <p:strVal val="#ppt_w"/>
                                          </p:val>
                                        </p:tav>
                                      </p:tavLst>
                                    </p:anim>
                                    <p:anim calcmode="lin" valueType="num">
                                      <p:cBhvr>
                                        <p:cTn id="82"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2"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slide(fromRight)">
                                      <p:cBhvr>
                                        <p:cTn id="87" dur="500"/>
                                        <p:tgtEl>
                                          <p:spTgt spid="68"/>
                                        </p:tgtEl>
                                      </p:cBhvr>
                                    </p:animEffect>
                                  </p:childTnLst>
                                </p:cTn>
                              </p:par>
                            </p:childTnLst>
                          </p:cTn>
                        </p:par>
                        <p:par>
                          <p:cTn id="88" fill="hold">
                            <p:stCondLst>
                              <p:cond delay="1000"/>
                            </p:stCondLst>
                            <p:childTnLst>
                              <p:par>
                                <p:cTn id="89" presetID="18" presetClass="entr" presetSubtype="12" fill="hold" grpId="0" nodeType="after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strips(downLeft)">
                                      <p:cBhvr>
                                        <p:cTn id="91" dur="500"/>
                                        <p:tgtEl>
                                          <p:spTgt spid="74"/>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499"/>
                                          </p:stCondLst>
                                        </p:cTn>
                                        <p:tgtEl>
                                          <p:spTgt spid="76"/>
                                        </p:tgtEl>
                                        <p:attrNameLst>
                                          <p:attrName>style.visibility</p:attrName>
                                        </p:attrNameLst>
                                      </p:cBhvr>
                                      <p:to>
                                        <p:strVal val="visible"/>
                                      </p:to>
                                    </p:set>
                                  </p:childTnLst>
                                </p:cTn>
                              </p:par>
                            </p:childTnLst>
                          </p:cTn>
                        </p:par>
                        <p:par>
                          <p:cTn id="96" fill="hold">
                            <p:stCondLst>
                              <p:cond delay="500"/>
                            </p:stCondLst>
                            <p:childTnLst>
                              <p:par>
                                <p:cTn id="97" presetID="12" presetClass="entr" presetSubtype="4" fill="hold" grpId="0" nodeType="afterEffect">
                                  <p:stCondLst>
                                    <p:cond delay="0"/>
                                  </p:stCondLst>
                                  <p:childTnLst>
                                    <p:set>
                                      <p:cBhvr>
                                        <p:cTn id="98" dur="1" fill="hold">
                                          <p:stCondLst>
                                            <p:cond delay="0"/>
                                          </p:stCondLst>
                                        </p:cTn>
                                        <p:tgtEl>
                                          <p:spTgt spid="72"/>
                                        </p:tgtEl>
                                        <p:attrNameLst>
                                          <p:attrName>style.visibility</p:attrName>
                                        </p:attrNameLst>
                                      </p:cBhvr>
                                      <p:to>
                                        <p:strVal val="visible"/>
                                      </p:to>
                                    </p:set>
                                    <p:animEffect transition="in" filter="slide(fromBottom)">
                                      <p:cBhvr>
                                        <p:cTn id="99" dur="500"/>
                                        <p:tgtEl>
                                          <p:spTgt spid="72"/>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4" fill="hold" grpId="0" nodeType="click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slide(fromBottom)">
                                      <p:cBhvr>
                                        <p:cTn id="104" dur="500"/>
                                        <p:tgtEl>
                                          <p:spTgt spid="77"/>
                                        </p:tgtEl>
                                      </p:cBhvr>
                                    </p:animEffect>
                                  </p:childTnLst>
                                </p:cTn>
                              </p:par>
                            </p:childTnLst>
                          </p:cTn>
                        </p:par>
                        <p:par>
                          <p:cTn id="105" fill="hold">
                            <p:stCondLst>
                              <p:cond delay="500"/>
                            </p:stCondLst>
                            <p:childTnLst>
                              <p:par>
                                <p:cTn id="106" presetID="12" presetClass="entr" presetSubtype="4" fill="hold" grpId="0" nodeType="after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slide(fromBottom)">
                                      <p:cBhvr>
                                        <p:cTn id="108" dur="500"/>
                                        <p:tgtEl>
                                          <p:spTgt spid="73"/>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4" fill="hold" grpId="0" nodeType="clickEffect">
                                  <p:stCondLst>
                                    <p:cond delay="0"/>
                                  </p:stCondLst>
                                  <p:childTnLst>
                                    <p:set>
                                      <p:cBhvr>
                                        <p:cTn id="112" dur="1" fill="hold">
                                          <p:stCondLst>
                                            <p:cond delay="0"/>
                                          </p:stCondLst>
                                        </p:cTn>
                                        <p:tgtEl>
                                          <p:spTgt spid="95"/>
                                        </p:tgtEl>
                                        <p:attrNameLst>
                                          <p:attrName>style.visibility</p:attrName>
                                        </p:attrNameLst>
                                      </p:cBhvr>
                                      <p:to>
                                        <p:strVal val="visible"/>
                                      </p:to>
                                    </p:set>
                                    <p:animEffect transition="in" filter="slide(fromBottom)">
                                      <p:cBhvr>
                                        <p:cTn id="11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utoUpdateAnimBg="0"/>
      <p:bldP spid="60" grpId="0" autoUpdateAnimBg="0"/>
      <p:bldP spid="61" grpId="0" autoUpdateAnimBg="0"/>
      <p:bldP spid="62" grpId="0" autoUpdateAnimBg="0"/>
      <p:bldP spid="66" grpId="0" autoUpdateAnimBg="0"/>
      <p:bldP spid="67" grpId="0" autoUpdateAnimBg="0"/>
      <p:bldP spid="68" grpId="0" animBg="1"/>
      <p:bldP spid="69" grpId="0" animBg="1"/>
      <p:bldP spid="70" grpId="0" animBg="1"/>
      <p:bldP spid="71" grpId="0" animBg="1"/>
      <p:bldP spid="72" grpId="0" animBg="1"/>
      <p:bldP spid="73" grpId="0" animBg="1"/>
      <p:bldP spid="74" grpId="0" autoUpdateAnimBg="0"/>
      <p:bldP spid="75" grpId="0" autoUpdateAnimBg="0"/>
      <p:bldP spid="76" grpId="0" autoUpdateAnimBg="0"/>
      <p:bldP spid="77" grpId="0" autoUpdateAnimBg="0"/>
      <p:bldP spid="78" grpId="0" autoUpdateAnimBg="0"/>
      <p:bldP spid="9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E36C0A"/>
                </a:solidFill>
                <a:latin typeface="Times New Roman"/>
                <a:ea typeface="微软雅黑"/>
                <a:cs typeface="Times New Roman"/>
              </a:rPr>
              <a:t>注意</a:t>
            </a:r>
            <a:r>
              <a:rPr lang="zh-CN" altLang="zh-CN" sz="2800" kern="100" dirty="0">
                <a:latin typeface="Times New Roman"/>
                <a:ea typeface="华文细黑"/>
                <a:cs typeface="Times New Roman"/>
              </a:rPr>
              <a:t>　实验室里闻有毒气体及未知气体气味的方法是用手在瓶口轻轻扇动，仅使极少量气体飘进鼻孔。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如图所示</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57346" name="Picture 2" descr="HX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55" y="2061642"/>
            <a:ext cx="3655645" cy="382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00247" y="3501802"/>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扇闻法</a:t>
            </a:r>
            <a:endParaRPr lang="zh-CN" altLang="en-US" sz="3200" dirty="0"/>
          </a:p>
        </p:txBody>
      </p:sp>
      <p:sp>
        <p:nvSpPr>
          <p:cNvPr id="2" name="椭圆 1"/>
          <p:cNvSpPr/>
          <p:nvPr/>
        </p:nvSpPr>
        <p:spPr bwMode="auto">
          <a:xfrm>
            <a:off x="3430910" y="405458"/>
            <a:ext cx="5328592" cy="864096"/>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499520" y="2043192"/>
            <a:ext cx="9268094" cy="2898770"/>
            <a:chOff x="499520" y="2043192"/>
            <a:chExt cx="9268094" cy="2898770"/>
          </a:xfrm>
        </p:grpSpPr>
        <p:grpSp>
          <p:nvGrpSpPr>
            <p:cNvPr id="46" name="组合 45"/>
            <p:cNvGrpSpPr/>
            <p:nvPr/>
          </p:nvGrpSpPr>
          <p:grpSpPr>
            <a:xfrm>
              <a:off x="499520" y="2043192"/>
              <a:ext cx="9239820" cy="2898770"/>
              <a:chOff x="499520" y="2043192"/>
              <a:chExt cx="9239820" cy="2898770"/>
            </a:xfrm>
          </p:grpSpPr>
          <p:grpSp>
            <p:nvGrpSpPr>
              <p:cNvPr id="23" name="组合 22"/>
              <p:cNvGrpSpPr/>
              <p:nvPr/>
            </p:nvGrpSpPr>
            <p:grpSpPr>
              <a:xfrm>
                <a:off x="499520" y="2043192"/>
                <a:ext cx="9239820" cy="2898770"/>
                <a:chOff x="499520" y="1755160"/>
                <a:chExt cx="9239820" cy="2898770"/>
              </a:xfrm>
            </p:grpSpPr>
            <p:grpSp>
              <p:nvGrpSpPr>
                <p:cNvPr id="8" name="组合 7"/>
                <p:cNvGrpSpPr/>
                <p:nvPr/>
              </p:nvGrpSpPr>
              <p:grpSpPr>
                <a:xfrm>
                  <a:off x="499520" y="1755160"/>
                  <a:ext cx="9239820" cy="2898770"/>
                  <a:chOff x="499520" y="1755160"/>
                  <a:chExt cx="9239820" cy="2898770"/>
                </a:xfrm>
              </p:grpSpPr>
              <p:pic>
                <p:nvPicPr>
                  <p:cNvPr id="1034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9520" y="1755160"/>
                    <a:ext cx="9239819" cy="28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bwMode="auto">
                  <a:xfrm>
                    <a:off x="6018954" y="2903180"/>
                    <a:ext cx="3720386" cy="972613"/>
                  </a:xfrm>
                  <a:prstGeom prst="rect">
                    <a:avLst/>
                  </a:prstGeom>
                  <a:solidFill>
                    <a:schemeClr val="bg1"/>
                  </a:solidFill>
                  <a:ln w="31750">
                    <a:noFill/>
                    <a:miter lim="800000"/>
                    <a:headEnd/>
                    <a:tailEnd/>
                  </a:ln>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sp>
              <p:nvSpPr>
                <p:cNvPr id="24" name="矩形 23"/>
                <p:cNvSpPr/>
                <p:nvPr/>
              </p:nvSpPr>
              <p:spPr bwMode="auto">
                <a:xfrm>
                  <a:off x="1990750" y="3904179"/>
                  <a:ext cx="2304256" cy="648072"/>
                </a:xfrm>
                <a:prstGeom prst="rect">
                  <a:avLst/>
                </a:prstGeom>
                <a:solidFill>
                  <a:schemeClr val="bg1"/>
                </a:solidFill>
                <a:ln w="31750">
                  <a:noFill/>
                  <a:miter lim="800000"/>
                  <a:headEnd/>
                  <a:tailEnd/>
                </a:ln>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grpSp>
            <p:nvGrpSpPr>
              <p:cNvPr id="45" name="组合 44"/>
              <p:cNvGrpSpPr/>
              <p:nvPr/>
            </p:nvGrpSpPr>
            <p:grpSpPr>
              <a:xfrm>
                <a:off x="1414686" y="4221882"/>
                <a:ext cx="2877711" cy="547316"/>
                <a:chOff x="1414686" y="4221882"/>
                <a:chExt cx="2877711" cy="547316"/>
              </a:xfrm>
            </p:grpSpPr>
            <p:sp>
              <p:nvSpPr>
                <p:cNvPr id="22" name="矩形 21"/>
                <p:cNvSpPr/>
                <p:nvPr/>
              </p:nvSpPr>
              <p:spPr bwMode="auto">
                <a:xfrm>
                  <a:off x="1485914" y="4242076"/>
                  <a:ext cx="2776159" cy="527122"/>
                </a:xfrm>
                <a:prstGeom prst="rect">
                  <a:avLst/>
                </a:prstGeom>
                <a:ln w="19050">
                  <a:solidFill>
                    <a:schemeClr val="tx1"/>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1414686" y="4221882"/>
                  <a:ext cx="2877711" cy="523220"/>
                </a:xfrm>
                <a:prstGeom prst="rect">
                  <a:avLst/>
                </a:prstGeom>
              </p:spPr>
              <p:txBody>
                <a:bodyPr wrap="none">
                  <a:spAutoFit/>
                </a:bodyPr>
                <a:lstStyle/>
                <a:p>
                  <a:r>
                    <a:rPr lang="zh-CN" altLang="en-US" sz="2800" kern="100" dirty="0" smtClean="0">
                      <a:latin typeface="Times New Roman"/>
                      <a:ea typeface="华文细黑"/>
                    </a:rPr>
                    <a:t>含</a:t>
                  </a:r>
                  <a:r>
                    <a:rPr lang="en-US" altLang="zh-CN" sz="2800" kern="100" dirty="0" smtClean="0">
                      <a:latin typeface="Times New Roman"/>
                      <a:ea typeface="华文细黑"/>
                    </a:rPr>
                    <a:t>Br</a:t>
                  </a:r>
                  <a:r>
                    <a:rPr lang="en-US" altLang="zh-CN" sz="2800" kern="100" baseline="-25000" dirty="0" smtClean="0">
                      <a:latin typeface="Times New Roman"/>
                      <a:ea typeface="华文细黑"/>
                    </a:rPr>
                    <a:t>2</a:t>
                  </a:r>
                  <a:r>
                    <a:rPr lang="zh-CN" altLang="en-US" sz="2800" kern="100" dirty="0" smtClean="0">
                      <a:latin typeface="Times New Roman"/>
                      <a:ea typeface="华文细黑"/>
                    </a:rPr>
                    <a:t>的</a:t>
                  </a:r>
                  <a:r>
                    <a:rPr lang="en-US" altLang="zh-CN" sz="2800" kern="100" dirty="0" smtClean="0">
                      <a:latin typeface="Times New Roman"/>
                      <a:ea typeface="华文细黑"/>
                    </a:rPr>
                    <a:t>CCl</a:t>
                  </a:r>
                  <a:r>
                    <a:rPr lang="en-US" altLang="zh-CN" sz="2800" kern="100" baseline="-25000" dirty="0" smtClean="0">
                      <a:latin typeface="Times New Roman"/>
                      <a:ea typeface="华文细黑"/>
                    </a:rPr>
                    <a:t>4</a:t>
                  </a:r>
                  <a:r>
                    <a:rPr lang="zh-CN" altLang="en-US" sz="2800" kern="100" dirty="0" smtClean="0">
                      <a:latin typeface="Times New Roman"/>
                      <a:ea typeface="华文细黑"/>
                    </a:rPr>
                    <a:t>溶液</a:t>
                  </a:r>
                  <a:endParaRPr lang="zh-CN" altLang="en-US" sz="2800" dirty="0"/>
                </a:p>
              </p:txBody>
            </p:sp>
          </p:grpSp>
        </p:grpSp>
        <p:pic>
          <p:nvPicPr>
            <p:cNvPr id="1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60510" t="41973" b="29013"/>
            <a:stretch/>
          </p:blipFill>
          <p:spPr bwMode="auto">
            <a:xfrm>
              <a:off x="6118783" y="2997746"/>
              <a:ext cx="3648831" cy="84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矩形 9"/>
          <p:cNvSpPr/>
          <p:nvPr/>
        </p:nvSpPr>
        <p:spPr>
          <a:xfrm>
            <a:off x="349454" y="98976"/>
            <a:ext cx="11074344"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海水提取</a:t>
            </a:r>
            <a:r>
              <a:rPr lang="zh-CN" altLang="zh-CN" sz="2800" kern="100" dirty="0" smtClean="0">
                <a:latin typeface="Times New Roman"/>
                <a:ea typeface="华文细黑"/>
                <a:cs typeface="Times New Roman"/>
              </a:rPr>
              <a:t>溴</a:t>
            </a:r>
            <a:r>
              <a:rPr lang="zh-CN" altLang="en-US" sz="2800" b="1" kern="100" dirty="0" smtClean="0">
                <a:solidFill>
                  <a:srgbClr val="0000FF"/>
                </a:solidFill>
                <a:latin typeface="Times New Roman"/>
                <a:ea typeface="华文细黑"/>
                <a:cs typeface="Times New Roman"/>
              </a:rPr>
              <a:t>（溴被称为海洋元素，</a:t>
            </a:r>
            <a:r>
              <a:rPr lang="en-US" altLang="zh-CN" sz="2800" b="1" kern="100" dirty="0" smtClean="0">
                <a:solidFill>
                  <a:srgbClr val="0000FF"/>
                </a:solidFill>
                <a:latin typeface="Times New Roman"/>
                <a:ea typeface="华文细黑"/>
                <a:cs typeface="Times New Roman"/>
              </a:rPr>
              <a:t>90%</a:t>
            </a:r>
            <a:r>
              <a:rPr lang="zh-CN" altLang="en-US" sz="2800" b="1" kern="100" dirty="0" smtClean="0">
                <a:solidFill>
                  <a:srgbClr val="0000FF"/>
                </a:solidFill>
                <a:latin typeface="Times New Roman"/>
                <a:ea typeface="华文细黑"/>
                <a:cs typeface="Times New Roman"/>
              </a:rPr>
              <a:t>以上的溴来源于海洋）</a:t>
            </a:r>
            <a:endParaRPr lang="zh-CN" altLang="zh-CN" sz="2800" b="1" kern="100" dirty="0">
              <a:solidFill>
                <a:srgbClr val="0000FF"/>
              </a:solidFill>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sp>
        <p:nvSpPr>
          <p:cNvPr id="4" name="矩形 3"/>
          <p:cNvSpPr/>
          <p:nvPr/>
        </p:nvSpPr>
        <p:spPr>
          <a:xfrm>
            <a:off x="5422581" y="1269554"/>
            <a:ext cx="4489049" cy="523220"/>
          </a:xfrm>
          <a:prstGeom prst="rect">
            <a:avLst/>
          </a:prstGeom>
        </p:spPr>
        <p:txBody>
          <a:bodyPr wrap="none">
            <a:spAutoFit/>
          </a:bodyPr>
          <a:lstStyle/>
          <a:p>
            <a:r>
              <a:rPr lang="en-US" altLang="zh-CN" sz="2800" b="1" kern="100" dirty="0">
                <a:solidFill>
                  <a:srgbClr val="0000FF"/>
                </a:solidFill>
                <a:latin typeface="Times New Roman"/>
                <a:ea typeface="华文细黑"/>
              </a:rPr>
              <a:t>2NaBr</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Cl</a:t>
            </a:r>
            <a:r>
              <a:rPr lang="en-US" altLang="zh-CN" sz="2800" b="1" kern="100" baseline="-25000" dirty="0">
                <a:solidFill>
                  <a:srgbClr val="0000FF"/>
                </a:solidFill>
                <a:latin typeface="Times New Roman"/>
                <a:ea typeface="华文细黑"/>
              </a:rPr>
              <a:t>2</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=Br</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rPr>
              <a:t>2NaCl</a:t>
            </a:r>
            <a:endParaRPr lang="zh-CN" altLang="en-US" sz="2800" b="1" dirty="0">
              <a:solidFill>
                <a:srgbClr val="0000FF"/>
              </a:solidFill>
            </a:endParaRPr>
          </a:p>
        </p:txBody>
      </p:sp>
      <p:sp>
        <p:nvSpPr>
          <p:cNvPr id="6" name="矩形 5"/>
          <p:cNvSpPr/>
          <p:nvPr/>
        </p:nvSpPr>
        <p:spPr>
          <a:xfrm>
            <a:off x="9335566" y="2315129"/>
            <a:ext cx="2738250" cy="523220"/>
          </a:xfrm>
          <a:prstGeom prst="rect">
            <a:avLst/>
          </a:prstGeom>
        </p:spPr>
        <p:txBody>
          <a:bodyPr wrap="none">
            <a:spAutoFit/>
          </a:bodyPr>
          <a:lstStyle/>
          <a:p>
            <a:r>
              <a:rPr lang="en-US" altLang="zh-CN" sz="2800" b="1" kern="100" dirty="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含</a:t>
            </a:r>
            <a:r>
              <a:rPr lang="en-US" altLang="zh-CN" sz="2800" b="1" kern="100" dirty="0" smtClean="0">
                <a:solidFill>
                  <a:srgbClr val="FF0000"/>
                </a:solidFill>
                <a:latin typeface="Times New Roman"/>
                <a:ea typeface="华文细黑"/>
              </a:rPr>
              <a:t>Br</a:t>
            </a:r>
            <a:r>
              <a:rPr lang="en-US" altLang="zh-CN" sz="2800" b="1" kern="100" baseline="-25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的稀溶液</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7" name="矩形 6"/>
          <p:cNvSpPr/>
          <p:nvPr/>
        </p:nvSpPr>
        <p:spPr>
          <a:xfrm>
            <a:off x="6311230" y="5786894"/>
            <a:ext cx="568649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=2HBr</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4</a:t>
            </a:r>
            <a:endParaRPr lang="zh-CN" altLang="en-US" sz="2800" b="1" dirty="0">
              <a:solidFill>
                <a:srgbClr val="0000FF"/>
              </a:solidFill>
            </a:endParaRPr>
          </a:p>
        </p:txBody>
      </p:sp>
      <p:sp>
        <p:nvSpPr>
          <p:cNvPr id="2" name="矩形 1"/>
          <p:cNvSpPr/>
          <p:nvPr/>
        </p:nvSpPr>
        <p:spPr bwMode="auto">
          <a:xfrm>
            <a:off x="6815286" y="4581922"/>
            <a:ext cx="720080" cy="648072"/>
          </a:xfrm>
          <a:prstGeom prst="rect">
            <a:avLst/>
          </a:prstGeom>
          <a:solidFill>
            <a:schemeClr val="bg1"/>
          </a:solidFill>
          <a:ln w="31750">
            <a:noFill/>
            <a:miter lim="800000"/>
            <a:headEnd/>
            <a:tailEnd/>
          </a:ln>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bwMode="auto">
          <a:xfrm>
            <a:off x="7928414" y="3029446"/>
            <a:ext cx="111008" cy="877982"/>
          </a:xfrm>
          <a:prstGeom prst="rect">
            <a:avLst/>
          </a:prstGeom>
          <a:solidFill>
            <a:schemeClr val="bg1"/>
          </a:solidFill>
          <a:ln w="31750">
            <a:noFill/>
            <a:miter lim="800000"/>
            <a:headEnd/>
            <a:tailEnd/>
          </a:ln>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 name="TextBox 2"/>
          <p:cNvSpPr txBox="1"/>
          <p:nvPr/>
        </p:nvSpPr>
        <p:spPr>
          <a:xfrm>
            <a:off x="7469349" y="4131871"/>
            <a:ext cx="1866217" cy="954107"/>
          </a:xfrm>
          <a:prstGeom prst="rect">
            <a:avLst/>
          </a:prstGeom>
          <a:solidFill>
            <a:schemeClr val="bg1"/>
          </a:solidFill>
          <a:ln>
            <a:solidFill>
              <a:schemeClr val="tx1"/>
            </a:solidFill>
          </a:ln>
        </p:spPr>
        <p:txBody>
          <a:bodyPr wrap="non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en-US" sz="2800" b="1" dirty="0" smtClean="0">
                <a:solidFill>
                  <a:srgbClr val="0000FF"/>
                </a:solidFill>
                <a:latin typeface="Times New Roman" panose="02020603050405020304" pitchFamily="18" charset="0"/>
                <a:cs typeface="Times New Roman" panose="02020603050405020304" pitchFamily="18" charset="0"/>
              </a:rPr>
              <a:t>水溶液</a:t>
            </a:r>
            <a:endParaRPr lang="en-US" altLang="zh-CN" sz="2800" b="1" dirty="0" smtClean="0">
              <a:solidFill>
                <a:srgbClr val="0000FF"/>
              </a:solidFill>
              <a:latin typeface="Times New Roman" panose="02020603050405020304" pitchFamily="18" charset="0"/>
              <a:cs typeface="Times New Roman" panose="02020603050405020304" pitchFamily="18" charset="0"/>
            </a:endParaRPr>
          </a:p>
          <a:p>
            <a:pPr algn="ctr"/>
            <a:r>
              <a:rPr lang="zh-CN" altLang="en-US" sz="2800" b="1" dirty="0" smtClean="0">
                <a:solidFill>
                  <a:srgbClr val="0000FF"/>
                </a:solidFill>
                <a:latin typeface="Times New Roman" panose="02020603050405020304" pitchFamily="18" charset="0"/>
                <a:cs typeface="Times New Roman" panose="02020603050405020304" pitchFamily="18" charset="0"/>
              </a:rPr>
              <a:t>吸收</a:t>
            </a:r>
            <a:r>
              <a:rPr lang="en-US" altLang="zh-CN" sz="2800" b="1" dirty="0" smtClean="0">
                <a:solidFill>
                  <a:srgbClr val="0000FF"/>
                </a:solidFill>
                <a:latin typeface="Times New Roman" panose="02020603050405020304" pitchFamily="18" charset="0"/>
                <a:cs typeface="Times New Roman" panose="02020603050405020304" pitchFamily="18" charset="0"/>
              </a:rPr>
              <a:t>Br</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1" name="矩形 10"/>
          <p:cNvSpPr/>
          <p:nvPr/>
        </p:nvSpPr>
        <p:spPr>
          <a:xfrm>
            <a:off x="4738445" y="3645818"/>
            <a:ext cx="2724913"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含</a:t>
            </a:r>
            <a:r>
              <a:rPr lang="en-US" altLang="zh-CN" sz="2800" b="1" kern="100" dirty="0" smtClean="0">
                <a:solidFill>
                  <a:srgbClr val="FF0000"/>
                </a:solidFill>
                <a:latin typeface="Times New Roman"/>
                <a:ea typeface="华文细黑"/>
              </a:rPr>
              <a:t>Br-</a:t>
            </a:r>
            <a:r>
              <a:rPr lang="zh-CN" altLang="en-US" sz="2800" b="1" kern="100" dirty="0" smtClean="0">
                <a:solidFill>
                  <a:srgbClr val="FF0000"/>
                </a:solidFill>
                <a:latin typeface="Times New Roman"/>
                <a:ea typeface="华文细黑"/>
              </a:rPr>
              <a:t>的</a:t>
            </a:r>
            <a:r>
              <a:rPr lang="zh-CN" altLang="en-US" sz="2800" b="1" kern="100" dirty="0">
                <a:solidFill>
                  <a:srgbClr val="FF0000"/>
                </a:solidFill>
                <a:latin typeface="Times New Roman"/>
                <a:ea typeface="华文细黑"/>
              </a:rPr>
              <a:t>浓</a:t>
            </a:r>
            <a:r>
              <a:rPr lang="zh-CN" altLang="en-US" sz="2800" b="1" kern="100" dirty="0" smtClean="0">
                <a:solidFill>
                  <a:srgbClr val="FF0000"/>
                </a:solidFill>
                <a:latin typeface="Times New Roman"/>
                <a:ea typeface="华文细黑"/>
              </a:rPr>
              <a:t>溶液</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28" name="矩形 27"/>
          <p:cNvSpPr/>
          <p:nvPr/>
        </p:nvSpPr>
        <p:spPr>
          <a:xfrm>
            <a:off x="1865513" y="4949500"/>
            <a:ext cx="902811"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蒸馏</a:t>
            </a:r>
            <a:endParaRPr lang="zh-CN" altLang="en-US" sz="2800" b="1" dirty="0">
              <a:solidFill>
                <a:srgbClr val="FF0000"/>
              </a:solidFill>
            </a:endParaRPr>
          </a:p>
        </p:txBody>
      </p:sp>
      <p:sp>
        <p:nvSpPr>
          <p:cNvPr id="31" name="矩形 30"/>
          <p:cNvSpPr/>
          <p:nvPr/>
        </p:nvSpPr>
        <p:spPr>
          <a:xfrm>
            <a:off x="334566" y="3429794"/>
            <a:ext cx="416844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2HBr</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=2HCl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endParaRPr lang="zh-CN" altLang="en-US" sz="2800" b="1" dirty="0">
              <a:solidFill>
                <a:srgbClr val="0000FF"/>
              </a:solidFill>
            </a:endParaRPr>
          </a:p>
        </p:txBody>
      </p:sp>
      <p:cxnSp>
        <p:nvCxnSpPr>
          <p:cNvPr id="32" name="直接箭头连接符 31"/>
          <p:cNvCxnSpPr/>
          <p:nvPr/>
        </p:nvCxnSpPr>
        <p:spPr>
          <a:xfrm flipH="1" flipV="1">
            <a:off x="3142878" y="3907428"/>
            <a:ext cx="1224136" cy="242446"/>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6063060" y="1792774"/>
            <a:ext cx="1112266" cy="339831"/>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402457" y="5211110"/>
            <a:ext cx="588956" cy="575784"/>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2" name="任意多边形 41"/>
          <p:cNvSpPr/>
          <p:nvPr/>
        </p:nvSpPr>
        <p:spPr bwMode="auto">
          <a:xfrm>
            <a:off x="4700209" y="2846846"/>
            <a:ext cx="1050666" cy="830672"/>
          </a:xfrm>
          <a:custGeom>
            <a:avLst/>
            <a:gdLst>
              <a:gd name="connsiteX0" fmla="*/ 0 w 1050666"/>
              <a:gd name="connsiteY0" fmla="*/ 0 h 769257"/>
              <a:gd name="connsiteX1" fmla="*/ 986971 w 1050666"/>
              <a:gd name="connsiteY1" fmla="*/ 449943 h 769257"/>
              <a:gd name="connsiteX2" fmla="*/ 870857 w 1050666"/>
              <a:gd name="connsiteY2" fmla="*/ 769257 h 769257"/>
            </a:gdLst>
            <a:ahLst/>
            <a:cxnLst>
              <a:cxn ang="0">
                <a:pos x="connsiteX0" y="connsiteY0"/>
              </a:cxn>
              <a:cxn ang="0">
                <a:pos x="connsiteX1" y="connsiteY1"/>
              </a:cxn>
              <a:cxn ang="0">
                <a:pos x="connsiteX2" y="connsiteY2"/>
              </a:cxn>
            </a:cxnLst>
            <a:rect l="l" t="t" r="r" b="b"/>
            <a:pathLst>
              <a:path w="1050666" h="769257">
                <a:moveTo>
                  <a:pt x="0" y="0"/>
                </a:moveTo>
                <a:cubicBezTo>
                  <a:pt x="420914" y="160867"/>
                  <a:pt x="841828" y="321734"/>
                  <a:pt x="986971" y="449943"/>
                </a:cubicBezTo>
                <a:cubicBezTo>
                  <a:pt x="1132114" y="578153"/>
                  <a:pt x="1001485" y="673705"/>
                  <a:pt x="870857" y="769257"/>
                </a:cubicBezTo>
              </a:path>
            </a:pathLst>
          </a:custGeom>
          <a:noFill/>
          <a:ln w="31750">
            <a:solidFill>
              <a:srgbClr val="FF0000"/>
            </a:solidFill>
            <a:miter lim="800000"/>
            <a:headEnd/>
            <a:tailEnd type="stealth" w="lg"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
        <p:nvSpPr>
          <p:cNvPr id="5" name="矩形 4"/>
          <p:cNvSpPr/>
          <p:nvPr/>
        </p:nvSpPr>
        <p:spPr>
          <a:xfrm>
            <a:off x="1918742" y="1754446"/>
            <a:ext cx="2781467" cy="523220"/>
          </a:xfrm>
          <a:prstGeom prst="rect">
            <a:avLst/>
          </a:prstGeom>
        </p:spPr>
        <p:txBody>
          <a:bodyPr wrap="none">
            <a:spAutoFit/>
          </a:bodyPr>
          <a:lstStyle/>
          <a:p>
            <a:r>
              <a:rPr lang="en-US" altLang="zh-CN" sz="2800" b="1" kern="100" dirty="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含</a:t>
            </a:r>
            <a:r>
              <a:rPr lang="en-US" altLang="zh-CN" sz="2800" b="1" kern="100" dirty="0" smtClean="0">
                <a:solidFill>
                  <a:srgbClr val="FF0000"/>
                </a:solidFill>
                <a:latin typeface="Times New Roman"/>
                <a:ea typeface="华文细黑"/>
              </a:rPr>
              <a:t>Br </a:t>
            </a:r>
            <a:r>
              <a:rPr lang="en-US" altLang="zh-CN" sz="2800" b="1" kern="100" baseline="30000" dirty="0" smtClean="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的稀溶液</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44" name="矩形 43"/>
          <p:cNvSpPr/>
          <p:nvPr/>
        </p:nvSpPr>
        <p:spPr>
          <a:xfrm>
            <a:off x="3142878" y="3007048"/>
            <a:ext cx="2377574" cy="523220"/>
          </a:xfrm>
          <a:prstGeom prst="rect">
            <a:avLst/>
          </a:prstGeom>
        </p:spPr>
        <p:txBody>
          <a:bodyPr wrap="none">
            <a:spAutoFit/>
          </a:bodyPr>
          <a:lstStyle/>
          <a:p>
            <a:r>
              <a:rPr lang="zh-CN" altLang="en-US" sz="2800" b="1" kern="100" dirty="0" smtClean="0">
                <a:solidFill>
                  <a:srgbClr val="0000FF"/>
                </a:solidFill>
                <a:latin typeface="Times New Roman"/>
                <a:ea typeface="华文细黑"/>
              </a:rPr>
              <a:t>“</a:t>
            </a:r>
            <a:r>
              <a:rPr lang="en-US" altLang="zh-CN" sz="2800" b="1" kern="100" dirty="0" smtClean="0">
                <a:solidFill>
                  <a:srgbClr val="0000FF"/>
                </a:solidFill>
                <a:latin typeface="Times New Roman"/>
                <a:ea typeface="华文细黑"/>
              </a:rPr>
              <a:t>Br</a:t>
            </a:r>
            <a:r>
              <a:rPr lang="zh-CN" altLang="en-US" sz="2800" b="1" kern="100" dirty="0" smtClean="0">
                <a:solidFill>
                  <a:srgbClr val="0000FF"/>
                </a:solidFill>
                <a:latin typeface="Times New Roman"/>
                <a:ea typeface="华文细黑"/>
              </a:rPr>
              <a:t>的富集”</a:t>
            </a:r>
            <a:endParaRPr lang="zh-CN" altLang="en-US" sz="2800" b="1" dirty="0">
              <a:solidFill>
                <a:srgbClr val="0000FF"/>
              </a:solidFill>
            </a:endParaRPr>
          </a:p>
        </p:txBody>
      </p:sp>
      <p:cxnSp>
        <p:nvCxnSpPr>
          <p:cNvPr id="50" name="直接箭头连接符 49"/>
          <p:cNvCxnSpPr/>
          <p:nvPr/>
        </p:nvCxnSpPr>
        <p:spPr>
          <a:xfrm>
            <a:off x="7966650" y="2954204"/>
            <a:ext cx="0" cy="115212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2797914" y="4798775"/>
            <a:ext cx="0" cy="86326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2341340" y="5714886"/>
            <a:ext cx="765000" cy="526616"/>
            <a:chOff x="2341340" y="5714886"/>
            <a:chExt cx="765000" cy="526616"/>
          </a:xfrm>
        </p:grpSpPr>
        <p:sp>
          <p:nvSpPr>
            <p:cNvPr id="57" name="矩形 56"/>
            <p:cNvSpPr/>
            <p:nvPr/>
          </p:nvSpPr>
          <p:spPr>
            <a:xfrm>
              <a:off x="2442375" y="5714886"/>
              <a:ext cx="663964" cy="523220"/>
            </a:xfrm>
            <a:prstGeom prst="rect">
              <a:avLst/>
            </a:prstGeom>
          </p:spPr>
          <p:txBody>
            <a:bodyPr wrap="none">
              <a:spAutoFit/>
            </a:bodyPr>
            <a:lstStyle/>
            <a:p>
              <a:r>
                <a:rPr lang="en-US" altLang="zh-CN" sz="2800" kern="100" dirty="0" smtClean="0">
                  <a:latin typeface="Times New Roman"/>
                  <a:ea typeface="华文细黑"/>
                </a:rPr>
                <a:t>Br</a:t>
              </a:r>
              <a:r>
                <a:rPr lang="en-US" altLang="zh-CN" sz="2800" kern="100" baseline="-25000" dirty="0" smtClean="0">
                  <a:latin typeface="Times New Roman"/>
                  <a:ea typeface="华文细黑"/>
                </a:rPr>
                <a:t>2</a:t>
              </a:r>
              <a:endParaRPr lang="zh-CN" altLang="en-US" sz="2800" dirty="0"/>
            </a:p>
          </p:txBody>
        </p:sp>
        <p:sp>
          <p:nvSpPr>
            <p:cNvPr id="58" name="矩形 57"/>
            <p:cNvSpPr/>
            <p:nvPr/>
          </p:nvSpPr>
          <p:spPr bwMode="auto">
            <a:xfrm>
              <a:off x="2341340" y="5714886"/>
              <a:ext cx="765000" cy="526616"/>
            </a:xfrm>
            <a:prstGeom prst="rect">
              <a:avLst/>
            </a:prstGeom>
            <a:ln w="19050">
              <a:solidFill>
                <a:schemeClr val="tx1"/>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sp>
        <p:nvSpPr>
          <p:cNvPr id="38" name="矩形 37"/>
          <p:cNvSpPr/>
          <p:nvPr/>
        </p:nvSpPr>
        <p:spPr>
          <a:xfrm>
            <a:off x="4168230" y="4855440"/>
            <a:ext cx="902811" cy="523220"/>
          </a:xfrm>
          <a:prstGeom prst="rect">
            <a:avLst/>
          </a:prstGeom>
        </p:spPr>
        <p:txBody>
          <a:bodyPr wrap="none">
            <a:spAutoFit/>
          </a:bodyPr>
          <a:lstStyle/>
          <a:p>
            <a:r>
              <a:rPr lang="zh-CN" altLang="en-US" sz="2800" b="1" kern="100" dirty="0">
                <a:solidFill>
                  <a:srgbClr val="FF0000"/>
                </a:solidFill>
                <a:latin typeface="Times New Roman"/>
                <a:ea typeface="华文细黑"/>
              </a:rPr>
              <a:t>萃取</a:t>
            </a:r>
            <a:endParaRPr lang="zh-CN" altLang="en-US" sz="2800" b="1" dirty="0">
              <a:solidFill>
                <a:srgbClr val="FF0000"/>
              </a:solidFill>
            </a:endParaRPr>
          </a:p>
        </p:txBody>
      </p:sp>
    </p:spTree>
    <p:extLst>
      <p:ext uri="{BB962C8B-B14F-4D97-AF65-F5344CB8AC3E}">
        <p14:creationId xmlns:p14="http://schemas.microsoft.com/office/powerpoint/2010/main" val="291005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wipe(down)">
                                      <p:cBhvr>
                                        <p:cTn id="14" dur="500"/>
                                        <p:tgtEl>
                                          <p:spTgt spid="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0"/>
                                        <p:tgtEl>
                                          <p:spTgt spid="50"/>
                                        </p:tgtEl>
                                      </p:cBhvr>
                                    </p:animEffect>
                                    <p:anim calcmode="lin" valueType="num">
                                      <p:cBhvr>
                                        <p:cTn id="25" dur="1000" fill="hold"/>
                                        <p:tgtEl>
                                          <p:spTgt spid="50"/>
                                        </p:tgtEl>
                                        <p:attrNameLst>
                                          <p:attrName>ppt_x</p:attrName>
                                        </p:attrNameLst>
                                      </p:cBhvr>
                                      <p:tavLst>
                                        <p:tav tm="0">
                                          <p:val>
                                            <p:strVal val="#ppt_x"/>
                                          </p:val>
                                        </p:tav>
                                        <p:tav tm="100000">
                                          <p:val>
                                            <p:strVal val="#ppt_x"/>
                                          </p:val>
                                        </p:tav>
                                      </p:tavLst>
                                    </p:anim>
                                    <p:anim calcmode="lin" valueType="num">
                                      <p:cBhvr>
                                        <p:cTn id="2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down)">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10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linds(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10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left)">
                                      <p:cBhvr>
                                        <p:cTn id="56" dur="10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blinds(horizontal)">
                                      <p:cBhvr>
                                        <p:cTn id="61" dur="10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blinds(horizontal)">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blinds(horizontal)">
                                      <p:cBhvr>
                                        <p:cTn id="76" dur="500"/>
                                        <p:tgtEl>
                                          <p:spTgt spid="4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wipe(down)">
                                      <p:cBhvr>
                                        <p:cTn id="81" dur="5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blinds(horizontal)">
                                      <p:cBhvr>
                                        <p:cTn id="86" dur="5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blinds(horizontal)">
                                      <p:cBhvr>
                                        <p:cTn id="91" dur="500"/>
                                        <p:tgtEl>
                                          <p:spTgt spid="3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wipe(up)">
                                      <p:cBhvr>
                                        <p:cTn id="96" dur="500"/>
                                        <p:tgtEl>
                                          <p:spTgt spid="5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wipe(left)">
                                      <p:cBhvr>
                                        <p:cTn id="101" dur="500"/>
                                        <p:tgtEl>
                                          <p:spTgt spid="55"/>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blinds(horizontal)">
                                      <p:cBhvr>
                                        <p:cTn id="10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3" grpId="0" animBg="1"/>
      <p:bldP spid="11" grpId="0"/>
      <p:bldP spid="28" grpId="0"/>
      <p:bldP spid="31" grpId="0"/>
      <p:bldP spid="42" grpId="0" animBg="1"/>
      <p:bldP spid="5" grpId="0"/>
      <p:bldP spid="44" grpId="0"/>
      <p:bldP spid="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60651" y="1485578"/>
            <a:ext cx="11525094" cy="4142642"/>
            <a:chOff x="260651" y="1485578"/>
            <a:chExt cx="11525094" cy="4142642"/>
          </a:xfrm>
        </p:grpSpPr>
        <p:grpSp>
          <p:nvGrpSpPr>
            <p:cNvPr id="19" name="组合 18"/>
            <p:cNvGrpSpPr/>
            <p:nvPr/>
          </p:nvGrpSpPr>
          <p:grpSpPr>
            <a:xfrm>
              <a:off x="260651" y="1485578"/>
              <a:ext cx="11525094" cy="4142642"/>
              <a:chOff x="260651" y="1485578"/>
              <a:chExt cx="11525094" cy="4142642"/>
            </a:xfrm>
          </p:grpSpPr>
          <p:pic>
            <p:nvPicPr>
              <p:cNvPr id="5" name="图片 9" descr="image020.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651" y="1485578"/>
                <a:ext cx="11525094" cy="41426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8875052" y="4015160"/>
                <a:ext cx="663964" cy="523220"/>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Cl</a:t>
                </a:r>
                <a:r>
                  <a:rPr lang="en-US" altLang="zh-CN" sz="2800" b="1" baseline="-25000" dirty="0" smtClean="0">
                    <a:latin typeface="Times New Roman" panose="02020603050405020304" pitchFamily="18" charset="0"/>
                    <a:cs typeface="Times New Roman" panose="02020603050405020304" pitchFamily="18" charset="0"/>
                  </a:rPr>
                  <a:t>2</a:t>
                </a:r>
                <a:endParaRPr lang="zh-CN" altLang="en-US" sz="2800" b="1" baseline="-25000" dirty="0">
                  <a:latin typeface="Times New Roman" panose="02020603050405020304" pitchFamily="18" charset="0"/>
                  <a:cs typeface="Times New Roman" panose="02020603050405020304" pitchFamily="18" charset="0"/>
                </a:endParaRPr>
              </a:p>
            </p:txBody>
          </p:sp>
        </p:grpSp>
        <p:cxnSp>
          <p:nvCxnSpPr>
            <p:cNvPr id="3" name="直接连接符 2"/>
            <p:cNvCxnSpPr/>
            <p:nvPr/>
          </p:nvCxnSpPr>
          <p:spPr>
            <a:xfrm flipH="1">
              <a:off x="8831510" y="4077866"/>
              <a:ext cx="144016" cy="50405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34566" y="189434"/>
            <a:ext cx="7748381"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海带中提取碘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sp>
        <p:nvSpPr>
          <p:cNvPr id="9" name="矩形 8"/>
          <p:cNvSpPr/>
          <p:nvPr/>
        </p:nvSpPr>
        <p:spPr>
          <a:xfrm>
            <a:off x="5557768" y="5839157"/>
            <a:ext cx="4641332" cy="737510"/>
          </a:xfrm>
          <a:prstGeom prst="rect">
            <a:avLst/>
          </a:prstGeom>
        </p:spPr>
        <p:txBody>
          <a:bodyPr wrap="square">
            <a:spAutoFit/>
          </a:bodyPr>
          <a:lstStyle/>
          <a:p>
            <a:pPr algn="just">
              <a:lnSpc>
                <a:spcPct val="150000"/>
              </a:lnSpc>
              <a:spcAft>
                <a:spcPts val="0"/>
              </a:spcAft>
            </a:pPr>
            <a:r>
              <a:rPr lang="zh-CN" altLang="en-US" sz="3200" b="1" kern="100" dirty="0" smtClean="0">
                <a:solidFill>
                  <a:srgbClr val="0000FF"/>
                </a:solidFill>
                <a:latin typeface="Times New Roman"/>
                <a:ea typeface="华文细黑"/>
                <a:cs typeface="Courier New"/>
              </a:rPr>
              <a:t>或</a:t>
            </a:r>
            <a:r>
              <a:rPr lang="en-US" altLang="zh-CN" sz="3200" b="1" kern="100" dirty="0" smtClean="0">
                <a:solidFill>
                  <a:srgbClr val="0000FF"/>
                </a:solidFill>
                <a:latin typeface="Times New Roman"/>
                <a:ea typeface="华文细黑"/>
                <a:cs typeface="Courier New"/>
              </a:rPr>
              <a:t>Cl</a:t>
            </a:r>
            <a:r>
              <a:rPr lang="en-US" altLang="zh-CN" sz="3200" b="1" kern="100" baseline="-25000" dirty="0" smtClean="0">
                <a:solidFill>
                  <a:srgbClr val="0000FF"/>
                </a:solidFill>
                <a:latin typeface="Times New Roman"/>
                <a:ea typeface="华文细黑"/>
                <a:cs typeface="Courier New"/>
              </a:rPr>
              <a:t>2</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2I</a:t>
            </a:r>
            <a:r>
              <a:rPr lang="zh-CN" altLang="zh-CN" sz="3200" b="1" kern="100" baseline="30000" dirty="0">
                <a:solidFill>
                  <a:srgbClr val="0000FF"/>
                </a:solidFill>
                <a:latin typeface="Times New Roman"/>
                <a:ea typeface="华文细黑"/>
                <a:cs typeface="Times New Roman"/>
              </a:rPr>
              <a:t>－</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=I</a:t>
            </a:r>
            <a:r>
              <a:rPr lang="en-US" altLang="zh-CN" sz="3200" b="1" kern="100" baseline="-25000" dirty="0">
                <a:solidFill>
                  <a:srgbClr val="0000FF"/>
                </a:solidFill>
                <a:latin typeface="Times New Roman"/>
                <a:ea typeface="华文细黑"/>
                <a:cs typeface="Courier New"/>
              </a:rPr>
              <a:t>2</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2Cl</a:t>
            </a:r>
            <a:r>
              <a:rPr lang="zh-CN" altLang="zh-CN" sz="3200" b="1" kern="100" baseline="30000" dirty="0" smtClean="0">
                <a:solidFill>
                  <a:srgbClr val="0000FF"/>
                </a:solidFill>
                <a:latin typeface="Times New Roman"/>
                <a:ea typeface="华文细黑"/>
                <a:cs typeface="Times New Roman"/>
              </a:rPr>
              <a:t>－</a:t>
            </a:r>
            <a:endParaRPr lang="zh-CN" altLang="zh-CN" sz="1100" b="1" kern="100" dirty="0">
              <a:solidFill>
                <a:srgbClr val="0000FF"/>
              </a:solidFill>
              <a:latin typeface="宋体"/>
              <a:cs typeface="Courier New"/>
            </a:endParaRPr>
          </a:p>
        </p:txBody>
      </p:sp>
      <p:sp>
        <p:nvSpPr>
          <p:cNvPr id="6" name="TextBox 38"/>
          <p:cNvSpPr txBox="1">
            <a:spLocks noChangeArrowheads="1"/>
          </p:cNvSpPr>
          <p:nvPr/>
        </p:nvSpPr>
        <p:spPr bwMode="auto">
          <a:xfrm>
            <a:off x="3286894" y="4274071"/>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zh-CN" altLang="en-US" sz="2800" b="1" dirty="0">
                <a:solidFill>
                  <a:srgbClr val="FF0000"/>
                </a:solidFill>
                <a:latin typeface="楷体_GB2312" pitchFamily="49" charset="-122"/>
                <a:ea typeface="楷体_GB2312" pitchFamily="49" charset="-122"/>
              </a:rPr>
              <a:t>①过滤</a:t>
            </a:r>
          </a:p>
        </p:txBody>
      </p:sp>
      <p:sp>
        <p:nvSpPr>
          <p:cNvPr id="7" name="TextBox 39"/>
          <p:cNvSpPr txBox="1">
            <a:spLocks noChangeArrowheads="1"/>
          </p:cNvSpPr>
          <p:nvPr/>
        </p:nvSpPr>
        <p:spPr bwMode="auto">
          <a:xfrm>
            <a:off x="7996733" y="5104345"/>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en-US" altLang="zh-CN" sz="2800" b="1" dirty="0">
                <a:solidFill>
                  <a:srgbClr val="FF0000"/>
                </a:solidFill>
                <a:latin typeface="宋体" pitchFamily="2" charset="-122"/>
              </a:rPr>
              <a:t>②</a:t>
            </a:r>
            <a:r>
              <a:rPr lang="zh-CN" altLang="en-US" sz="2800" b="1" dirty="0">
                <a:solidFill>
                  <a:srgbClr val="FF0000"/>
                </a:solidFill>
                <a:latin typeface="楷体_GB2312" pitchFamily="49" charset="-122"/>
                <a:ea typeface="楷体_GB2312" pitchFamily="49" charset="-122"/>
              </a:rPr>
              <a:t>氧化</a:t>
            </a:r>
          </a:p>
        </p:txBody>
      </p:sp>
      <p:sp>
        <p:nvSpPr>
          <p:cNvPr id="8" name="TextBox 7"/>
          <p:cNvSpPr txBox="1"/>
          <p:nvPr/>
        </p:nvSpPr>
        <p:spPr>
          <a:xfrm>
            <a:off x="8687494" y="3193951"/>
            <a:ext cx="1266825" cy="523875"/>
          </a:xfrm>
          <a:prstGeom prst="rect">
            <a:avLst/>
          </a:prstGeom>
          <a:noFill/>
        </p:spPr>
        <p:txBody>
          <a:bodyPr wrap="none">
            <a:spAutoFit/>
          </a:bodyPr>
          <a:lstStyle/>
          <a:p>
            <a:pPr>
              <a:defRPr/>
            </a:pPr>
            <a:r>
              <a:rPr lang="en-US" altLang="zh-CN" sz="2800" b="1" dirty="0">
                <a:solidFill>
                  <a:srgbClr val="FF0000"/>
                </a:solidFill>
                <a:latin typeface="+mn-ea"/>
                <a:ea typeface="+mn-ea"/>
                <a:cs typeface="Times New Roman" pitchFamily="18" charset="0"/>
              </a:rPr>
              <a:t>③</a:t>
            </a:r>
            <a:r>
              <a:rPr lang="zh-CN" altLang="en-US" sz="2800" b="1" dirty="0">
                <a:solidFill>
                  <a:srgbClr val="FF0000"/>
                </a:solidFill>
                <a:latin typeface="Times New Roman" pitchFamily="18" charset="0"/>
                <a:ea typeface="楷体_GB2312" pitchFamily="49" charset="-122"/>
                <a:cs typeface="Times New Roman" pitchFamily="18" charset="0"/>
              </a:rPr>
              <a:t>萃取</a:t>
            </a:r>
          </a:p>
        </p:txBody>
      </p:sp>
      <p:sp>
        <p:nvSpPr>
          <p:cNvPr id="10" name="Text Box 18"/>
          <p:cNvSpPr txBox="1">
            <a:spLocks noChangeArrowheads="1"/>
          </p:cNvSpPr>
          <p:nvPr/>
        </p:nvSpPr>
        <p:spPr bwMode="auto">
          <a:xfrm>
            <a:off x="521962" y="5999485"/>
            <a:ext cx="556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spcBef>
                <a:spcPct val="50000"/>
              </a:spcBef>
            </a:pPr>
            <a:r>
              <a:rPr lang="en-US" altLang="zh-CN" sz="3200" b="1" dirty="0">
                <a:solidFill>
                  <a:srgbClr val="0000FF"/>
                </a:solidFill>
                <a:latin typeface="Times New Roman" pitchFamily="18" charset="0"/>
                <a:cs typeface="Times New Roman" pitchFamily="18" charset="0"/>
              </a:rPr>
              <a:t>2I</a:t>
            </a:r>
            <a:r>
              <a:rPr lang="en-US" altLang="zh-CN" sz="3200" b="1" baseline="30000" dirty="0">
                <a:solidFill>
                  <a:srgbClr val="0000FF"/>
                </a:solidFill>
                <a:latin typeface="Times New Roman" pitchFamily="18" charset="0"/>
                <a:cs typeface="Times New Roman" pitchFamily="18" charset="0"/>
              </a:rPr>
              <a:t>- </a:t>
            </a:r>
            <a:r>
              <a:rPr lang="en-US" altLang="zh-CN" sz="3200" b="1" dirty="0">
                <a:solidFill>
                  <a:srgbClr val="0000FF"/>
                </a:solidFill>
                <a:latin typeface="Times New Roman" pitchFamily="18" charset="0"/>
                <a:cs typeface="Times New Roman" pitchFamily="18" charset="0"/>
              </a:rPr>
              <a:t>+ H</a:t>
            </a:r>
            <a:r>
              <a:rPr lang="en-US" altLang="zh-CN" sz="3200" b="1" baseline="-25000" dirty="0">
                <a:solidFill>
                  <a:srgbClr val="0000FF"/>
                </a:solidFill>
                <a:latin typeface="Times New Roman" pitchFamily="18" charset="0"/>
                <a:cs typeface="Times New Roman" pitchFamily="18" charset="0"/>
              </a:rPr>
              <a:t>2</a:t>
            </a:r>
            <a:r>
              <a:rPr lang="en-US" altLang="zh-CN" sz="3200" b="1" dirty="0">
                <a:solidFill>
                  <a:srgbClr val="0000FF"/>
                </a:solidFill>
                <a:latin typeface="Times New Roman" pitchFamily="18" charset="0"/>
                <a:cs typeface="Times New Roman" pitchFamily="18" charset="0"/>
              </a:rPr>
              <a:t>O</a:t>
            </a:r>
            <a:r>
              <a:rPr lang="en-US" altLang="zh-CN" sz="3200" b="1" baseline="-25000" dirty="0">
                <a:solidFill>
                  <a:srgbClr val="0000FF"/>
                </a:solidFill>
                <a:latin typeface="Times New Roman" pitchFamily="18" charset="0"/>
                <a:cs typeface="Times New Roman" pitchFamily="18" charset="0"/>
              </a:rPr>
              <a:t>2 </a:t>
            </a:r>
            <a:r>
              <a:rPr lang="en-US" altLang="zh-CN" sz="3200" b="1" dirty="0">
                <a:solidFill>
                  <a:srgbClr val="0000FF"/>
                </a:solidFill>
                <a:latin typeface="Times New Roman" pitchFamily="18" charset="0"/>
                <a:cs typeface="Times New Roman" pitchFamily="18" charset="0"/>
              </a:rPr>
              <a:t>+ 2H</a:t>
            </a:r>
            <a:r>
              <a:rPr lang="en-US" altLang="zh-CN" sz="3200" b="1" baseline="30000" dirty="0">
                <a:solidFill>
                  <a:srgbClr val="0000FF"/>
                </a:solidFill>
                <a:latin typeface="Times New Roman" pitchFamily="18" charset="0"/>
                <a:cs typeface="Times New Roman" pitchFamily="18" charset="0"/>
              </a:rPr>
              <a:t>+ </a:t>
            </a:r>
            <a:r>
              <a:rPr lang="en-US" altLang="zh-CN" sz="3200" b="1" dirty="0">
                <a:solidFill>
                  <a:srgbClr val="0000FF"/>
                </a:solidFill>
                <a:latin typeface="Times New Roman" pitchFamily="18" charset="0"/>
                <a:cs typeface="Times New Roman" pitchFamily="18" charset="0"/>
              </a:rPr>
              <a:t>= I</a:t>
            </a:r>
            <a:r>
              <a:rPr lang="en-US" altLang="zh-CN" sz="3200" b="1" baseline="-25000" dirty="0">
                <a:solidFill>
                  <a:srgbClr val="0000FF"/>
                </a:solidFill>
                <a:latin typeface="Times New Roman" pitchFamily="18" charset="0"/>
                <a:cs typeface="Times New Roman" pitchFamily="18" charset="0"/>
              </a:rPr>
              <a:t>2 </a:t>
            </a:r>
            <a:r>
              <a:rPr lang="en-US" altLang="zh-CN" sz="3200" b="1" dirty="0">
                <a:solidFill>
                  <a:srgbClr val="0000FF"/>
                </a:solidFill>
                <a:latin typeface="Times New Roman" pitchFamily="18" charset="0"/>
                <a:cs typeface="Times New Roman" pitchFamily="18" charset="0"/>
              </a:rPr>
              <a:t>+ 2H</a:t>
            </a:r>
            <a:r>
              <a:rPr lang="en-US" altLang="zh-CN" sz="3200" b="1" baseline="-25000" dirty="0">
                <a:solidFill>
                  <a:srgbClr val="0000FF"/>
                </a:solidFill>
                <a:latin typeface="Times New Roman" pitchFamily="18" charset="0"/>
                <a:cs typeface="Times New Roman" pitchFamily="18" charset="0"/>
              </a:rPr>
              <a:t>2</a:t>
            </a:r>
            <a:r>
              <a:rPr lang="en-US" altLang="zh-CN" sz="3200" b="1" dirty="0">
                <a:solidFill>
                  <a:srgbClr val="0000FF"/>
                </a:solidFill>
                <a:latin typeface="Times New Roman" pitchFamily="18" charset="0"/>
                <a:cs typeface="Times New Roman" pitchFamily="18" charset="0"/>
              </a:rPr>
              <a:t>O</a:t>
            </a:r>
            <a:endParaRPr lang="en-US" altLang="zh-CN" sz="3200" b="1" baseline="-25000" dirty="0">
              <a:solidFill>
                <a:srgbClr val="0000FF"/>
              </a:solidFill>
              <a:latin typeface="Times New Roman" pitchFamily="18" charset="0"/>
              <a:cs typeface="Times New Roman" pitchFamily="18" charset="0"/>
            </a:endParaRPr>
          </a:p>
        </p:txBody>
      </p:sp>
      <p:sp>
        <p:nvSpPr>
          <p:cNvPr id="11" name="Text Box 19"/>
          <p:cNvSpPr txBox="1">
            <a:spLocks noChangeArrowheads="1"/>
          </p:cNvSpPr>
          <p:nvPr/>
        </p:nvSpPr>
        <p:spPr bwMode="auto">
          <a:xfrm>
            <a:off x="445762" y="5374010"/>
            <a:ext cx="27432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spcBef>
                <a:spcPct val="50000"/>
              </a:spcBef>
            </a:pPr>
            <a:r>
              <a:rPr lang="zh-CN" altLang="en-US" sz="3000" b="1">
                <a:solidFill>
                  <a:srgbClr val="0000FF"/>
                </a:solidFill>
                <a:latin typeface="Times New Roman" pitchFamily="18" charset="0"/>
                <a:cs typeface="Times New Roman" pitchFamily="18" charset="0"/>
              </a:rPr>
              <a:t>反应方程式：</a:t>
            </a:r>
          </a:p>
        </p:txBody>
      </p:sp>
      <p:cxnSp>
        <p:nvCxnSpPr>
          <p:cNvPr id="14" name="直接箭头连接符 13"/>
          <p:cNvCxnSpPr/>
          <p:nvPr/>
        </p:nvCxnSpPr>
        <p:spPr>
          <a:xfrm flipV="1">
            <a:off x="10559702" y="727225"/>
            <a:ext cx="0" cy="84561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655128" y="872267"/>
            <a:ext cx="902811"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蒸馏</a:t>
            </a:r>
            <a:endParaRPr lang="zh-CN" altLang="en-US" sz="2800" b="1" dirty="0">
              <a:solidFill>
                <a:srgbClr val="FF0000"/>
              </a:solidFill>
            </a:endParaRPr>
          </a:p>
        </p:txBody>
      </p:sp>
      <p:grpSp>
        <p:nvGrpSpPr>
          <p:cNvPr id="18" name="组合 17"/>
          <p:cNvGrpSpPr/>
          <p:nvPr/>
        </p:nvGrpSpPr>
        <p:grpSpPr>
          <a:xfrm>
            <a:off x="10127654" y="160406"/>
            <a:ext cx="801539" cy="584775"/>
            <a:chOff x="10127654" y="160406"/>
            <a:chExt cx="801539" cy="584775"/>
          </a:xfrm>
        </p:grpSpPr>
        <p:sp>
          <p:nvSpPr>
            <p:cNvPr id="16" name="矩形 15"/>
            <p:cNvSpPr/>
            <p:nvPr/>
          </p:nvSpPr>
          <p:spPr bwMode="auto">
            <a:xfrm>
              <a:off x="10127654" y="203746"/>
              <a:ext cx="801539" cy="527122"/>
            </a:xfrm>
            <a:prstGeom prst="rect">
              <a:avLst/>
            </a:prstGeom>
            <a:ln w="31750">
              <a:solidFill>
                <a:schemeClr val="tx1"/>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7" name="矩形 16"/>
            <p:cNvSpPr/>
            <p:nvPr/>
          </p:nvSpPr>
          <p:spPr>
            <a:xfrm>
              <a:off x="10347578" y="160406"/>
              <a:ext cx="457176" cy="584775"/>
            </a:xfrm>
            <a:prstGeom prst="rect">
              <a:avLst/>
            </a:prstGeom>
          </p:spPr>
          <p:txBody>
            <a:bodyPr wrap="none">
              <a:spAutoFit/>
            </a:bodyPr>
            <a:lstStyle/>
            <a:p>
              <a:r>
                <a:rPr lang="en-US" altLang="zh-CN" sz="3200" kern="100" dirty="0" smtClean="0">
                  <a:latin typeface="Times New Roman"/>
                  <a:ea typeface="华文细黑"/>
                </a:rPr>
                <a:t>I</a:t>
              </a:r>
              <a:r>
                <a:rPr lang="en-US" altLang="zh-CN" sz="3200" kern="100" baseline="-25000" dirty="0" smtClean="0">
                  <a:latin typeface="Times New Roman"/>
                  <a:ea typeface="华文细黑"/>
                </a:rPr>
                <a:t>2</a:t>
              </a:r>
              <a:endParaRPr lang="zh-CN" altLang="en-US" sz="3200" dirty="0"/>
            </a:p>
          </p:txBody>
        </p:sp>
      </p:grpSp>
      <p:pic>
        <p:nvPicPr>
          <p:cNvPr id="21" name="图片 20" descr="u=774503444,460049730&amp;fm=21&amp;gp=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1870" y="45418"/>
            <a:ext cx="4117592" cy="331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38"/>
          <p:cNvSpPr txBox="1">
            <a:spLocks noChangeArrowheads="1"/>
          </p:cNvSpPr>
          <p:nvPr/>
        </p:nvSpPr>
        <p:spPr bwMode="auto">
          <a:xfrm>
            <a:off x="982638" y="1492611"/>
            <a:ext cx="126669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algn="ctr" eaLnBrk="1" hangingPunct="1"/>
            <a:r>
              <a:rPr lang="zh-CN" altLang="en-US" sz="2800" b="1" dirty="0" smtClean="0">
                <a:solidFill>
                  <a:srgbClr val="FF0000"/>
                </a:solidFill>
                <a:latin typeface="楷体_GB2312" pitchFamily="49" charset="-122"/>
                <a:ea typeface="楷体_GB2312" pitchFamily="49" charset="-122"/>
              </a:rPr>
              <a:t>坩埚</a:t>
            </a:r>
            <a:endParaRPr lang="en-US" altLang="zh-CN" sz="2800" b="1" dirty="0" smtClean="0">
              <a:solidFill>
                <a:srgbClr val="FF0000"/>
              </a:solidFill>
              <a:latin typeface="楷体_GB2312" pitchFamily="49" charset="-122"/>
              <a:ea typeface="楷体_GB2312" pitchFamily="49" charset="-122"/>
            </a:endParaRPr>
          </a:p>
          <a:p>
            <a:pPr algn="ctr" eaLnBrk="1" hangingPunct="1"/>
            <a:r>
              <a:rPr lang="zh-CN" altLang="en-US" sz="2800" b="1" dirty="0">
                <a:solidFill>
                  <a:srgbClr val="FF0000"/>
                </a:solidFill>
                <a:latin typeface="楷体_GB2312" pitchFamily="49" charset="-122"/>
                <a:ea typeface="楷体_GB2312" pitchFamily="49" charset="-122"/>
              </a:rPr>
              <a:t>泥三</a:t>
            </a:r>
            <a:r>
              <a:rPr lang="zh-CN" altLang="en-US" sz="2800" b="1" dirty="0" smtClean="0">
                <a:solidFill>
                  <a:srgbClr val="FF0000"/>
                </a:solidFill>
                <a:latin typeface="楷体_GB2312" pitchFamily="49" charset="-122"/>
                <a:ea typeface="楷体_GB2312" pitchFamily="49" charset="-122"/>
              </a:rPr>
              <a:t>角</a:t>
            </a:r>
            <a:endParaRPr lang="en-US" altLang="zh-CN" sz="2800" b="1" dirty="0" smtClean="0">
              <a:solidFill>
                <a:srgbClr val="FF0000"/>
              </a:solidFill>
              <a:latin typeface="楷体_GB2312" pitchFamily="49" charset="-122"/>
              <a:ea typeface="楷体_GB2312" pitchFamily="49" charset="-122"/>
            </a:endParaRPr>
          </a:p>
          <a:p>
            <a:pPr algn="ctr" eaLnBrk="1" hangingPunct="1"/>
            <a:r>
              <a:rPr lang="zh-CN" altLang="en-US" sz="2800" b="1" dirty="0">
                <a:solidFill>
                  <a:srgbClr val="FF0000"/>
                </a:solidFill>
                <a:latin typeface="楷体_GB2312" pitchFamily="49" charset="-122"/>
                <a:ea typeface="楷体_GB2312" pitchFamily="49" charset="-122"/>
              </a:rPr>
              <a:t>酒精灯</a:t>
            </a:r>
            <a:endParaRPr lang="zh-CN" altLang="en-US" sz="2800" b="1" dirty="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424490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1000" fill="hold"/>
                                        <p:tgtEl>
                                          <p:spTgt spid="21"/>
                                        </p:tgtEl>
                                        <p:attrNameLst>
                                          <p:attrName>ppt_x</p:attrName>
                                        </p:attrNameLst>
                                      </p:cBhvr>
                                      <p:tavLst>
                                        <p:tav tm="0">
                                          <p:val>
                                            <p:strVal val="#ppt_x-.2"/>
                                          </p:val>
                                        </p:tav>
                                        <p:tav tm="100000">
                                          <p:val>
                                            <p:strVal val="#ppt_x"/>
                                          </p:val>
                                        </p:tav>
                                      </p:tavLst>
                                    </p:anim>
                                    <p:anim calcmode="lin" valueType="num">
                                      <p:cBhvr>
                                        <p:cTn id="22"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slide(fromBottom)">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slide(fromBottom)">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slide(fromBottom)">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4"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ox(in)">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slide(fromBottom)">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down)">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down)">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blinds(horizontal)">
                                      <p:cBhvr>
                                        <p:cTn id="7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6" grpId="0"/>
      <p:bldP spid="7" grpId="0"/>
      <p:bldP spid="8" grpId="0"/>
      <p:bldP spid="10" grpId="0"/>
      <p:bldP spid="11" grpId="0"/>
      <p:bldP spid="15"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1.NaCl</a:t>
            </a:r>
            <a:r>
              <a:rPr lang="zh-CN" altLang="zh-CN" sz="2800" kern="100" dirty="0">
                <a:latin typeface="Times New Roman"/>
                <a:ea typeface="华文细黑"/>
                <a:cs typeface="Times New Roman"/>
              </a:rPr>
              <a:t>是一种化工原料，可以制备一系列物质，如图所示。下列说法正确的是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04450" name="Picture 2" descr="HX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608" y="1629594"/>
            <a:ext cx="8318142" cy="496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 name="椭圆 1"/>
          <p:cNvSpPr/>
          <p:nvPr/>
        </p:nvSpPr>
        <p:spPr bwMode="auto">
          <a:xfrm>
            <a:off x="3934966" y="5590034"/>
            <a:ext cx="7737904" cy="105353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TextBox 38"/>
          <p:cNvSpPr txBox="1">
            <a:spLocks noChangeArrowheads="1"/>
          </p:cNvSpPr>
          <p:nvPr/>
        </p:nvSpPr>
        <p:spPr bwMode="auto">
          <a:xfrm>
            <a:off x="1702718" y="5806058"/>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zh-CN" altLang="en-US" sz="3200" b="1" dirty="0">
                <a:solidFill>
                  <a:srgbClr val="FF0000"/>
                </a:solidFill>
                <a:latin typeface="黑体" panose="02010609060101010101" pitchFamily="49" charset="-122"/>
                <a:ea typeface="黑体" panose="02010609060101010101" pitchFamily="49" charset="-122"/>
              </a:rPr>
              <a:t>侯氏制碱法</a:t>
            </a:r>
          </a:p>
        </p:txBody>
      </p:sp>
    </p:spTree>
    <p:extLst>
      <p:ext uri="{BB962C8B-B14F-4D97-AF65-F5344CB8AC3E}">
        <p14:creationId xmlns:p14="http://schemas.microsoft.com/office/powerpoint/2010/main" val="88417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049" y="-45984"/>
            <a:ext cx="11900354" cy="6931104"/>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石灰乳与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既是氧化剂，又是还原剂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能用钢瓶贮运，所以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不与铁反应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图中所示转化反应都是氧化还原反</a:t>
            </a:r>
            <a:r>
              <a:rPr lang="zh-CN" altLang="zh-CN" sz="2800" kern="100" dirty="0" smtClean="0">
                <a:latin typeface="Times New Roman"/>
                <a:ea typeface="华文细黑"/>
                <a:cs typeface="Times New Roman"/>
              </a:rPr>
              <a:t>应</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错，因为碳酸氢根离子之间的缔合作用导致碳酸氢钠的溶解度比碳酸钠的小；</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对，因为该反应属于氯气的歧化反应，氯元素的化合价既有升高又有降低；</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错，不是二者不反应，而是发生类似钝化作用，反应产物的覆盖和隔离作用阻碍了反应的进一步进行；</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错，生成苏打、小苏打的两个反应都不是氧化还原反应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3600" kern="100" dirty="0" smtClean="0">
                <a:solidFill>
                  <a:srgbClr val="FF0000"/>
                </a:solidFill>
                <a:latin typeface="Times New Roman"/>
                <a:ea typeface="华文细黑"/>
                <a:cs typeface="Courier New"/>
              </a:rPr>
              <a:t>B</a:t>
            </a:r>
            <a:endParaRPr lang="zh-CN" altLang="zh-CN" sz="1200" kern="100" dirty="0">
              <a:solidFill>
                <a:srgbClr val="FF0000"/>
              </a:solidFill>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693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linds(horizont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137" y="454193"/>
            <a:ext cx="1132277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从海带中提取碘单质，成熟的工艺流程如下。下列关于海水制碘的说法，不正确的是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9470132"/>
              </p:ext>
            </p:extLst>
          </p:nvPr>
        </p:nvGraphicFramePr>
        <p:xfrm>
          <a:off x="469900" y="1849439"/>
          <a:ext cx="11137900" cy="2311400"/>
        </p:xfrm>
        <a:graphic>
          <a:graphicData uri="http://schemas.openxmlformats.org/presentationml/2006/ole">
            <mc:AlternateContent xmlns:mc="http://schemas.openxmlformats.org/markup-compatibility/2006">
              <mc:Choice xmlns:v="urn:schemas-microsoft-com:vml" Requires="v">
                <p:oleObj spid="_x0000_s106692" name="文档" r:id="rId3" imgW="11139720" imgH="2314514" progId="Word.Document.12">
                  <p:embed/>
                </p:oleObj>
              </mc:Choice>
              <mc:Fallback>
                <p:oleObj name="文档" r:id="rId3" imgW="11139720" imgH="2314514" progId="Word.Document.12">
                  <p:embed/>
                  <p:pic>
                    <p:nvPicPr>
                      <p:cNvPr id="0" name=""/>
                      <p:cNvPicPr/>
                      <p:nvPr/>
                    </p:nvPicPr>
                    <p:blipFill>
                      <a:blip r:embed="rId4"/>
                      <a:stretch>
                        <a:fillRect/>
                      </a:stretch>
                    </p:blipFill>
                    <p:spPr>
                      <a:xfrm>
                        <a:off x="469900" y="1849439"/>
                        <a:ext cx="11137900" cy="2311400"/>
                      </a:xfrm>
                      <a:prstGeom prst="rect">
                        <a:avLst/>
                      </a:prstGeom>
                    </p:spPr>
                  </p:pic>
                </p:oleObj>
              </mc:Fallback>
            </mc:AlternateContent>
          </a:graphicData>
        </a:graphic>
      </p:graphicFrame>
      <p:sp>
        <p:nvSpPr>
          <p:cNvPr id="5" name="矩形 4"/>
          <p:cNvSpPr/>
          <p:nvPr/>
        </p:nvSpPr>
        <p:spPr>
          <a:xfrm>
            <a:off x="386137" y="4005858"/>
            <a:ext cx="1132277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实验室在蒸发皿中灼烧干海带，并且用玻璃棒搅拌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的滤液中加入稀硫酸和双氧水后，碘元素发生氧化反应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在碘水中加入几滴淀粉溶液，溶液变蓝色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溶液，该操作为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smtClean="0">
                <a:latin typeface="宋体"/>
                <a:ea typeface="华文细黑"/>
                <a:cs typeface="Times New Roman"/>
              </a:rPr>
              <a:t>”</a:t>
            </a:r>
            <a:endParaRPr lang="zh-CN" altLang="zh-CN" sz="1050" kern="100" dirty="0">
              <a:latin typeface="宋体"/>
              <a:cs typeface="Courier New"/>
            </a:endParaRPr>
          </a:p>
        </p:txBody>
      </p:sp>
      <p:sp>
        <p:nvSpPr>
          <p:cNvPr id="7" name="Rectangle 21">
            <a:hlinkClick r:id="rId5"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6"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7"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cxnSp>
        <p:nvCxnSpPr>
          <p:cNvPr id="6" name="直接连接符 5"/>
          <p:cNvCxnSpPr/>
          <p:nvPr/>
        </p:nvCxnSpPr>
        <p:spPr>
          <a:xfrm>
            <a:off x="2264830" y="4711424"/>
            <a:ext cx="3276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385254" y="3573810"/>
            <a:ext cx="1728192" cy="6883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38"/>
          <p:cNvSpPr txBox="1">
            <a:spLocks noChangeArrowheads="1"/>
          </p:cNvSpPr>
          <p:nvPr/>
        </p:nvSpPr>
        <p:spPr bwMode="auto">
          <a:xfrm>
            <a:off x="6170128" y="3205059"/>
            <a:ext cx="43721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zh-CN" altLang="en-US" sz="3200" b="1" dirty="0" smtClean="0">
                <a:solidFill>
                  <a:srgbClr val="FF0000"/>
                </a:solidFill>
                <a:latin typeface="黑体" panose="02010609060101010101" pitchFamily="49" charset="-122"/>
                <a:ea typeface="黑体" panose="02010609060101010101" pitchFamily="49" charset="-122"/>
              </a:rPr>
              <a:t>灼烧应该在坩埚中</a:t>
            </a:r>
            <a:r>
              <a:rPr lang="zh-CN" altLang="en-US" sz="3200" b="1" dirty="0" smtClean="0">
                <a:solidFill>
                  <a:srgbClr val="FF0000"/>
                </a:solidFill>
                <a:latin typeface="黑体" panose="02010609060101010101" pitchFamily="49" charset="-122"/>
                <a:ea typeface="黑体" panose="02010609060101010101" pitchFamily="49" charset="-122"/>
              </a:rPr>
              <a:t>进行</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8594912" y="421317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3254965" y="1212060"/>
            <a:ext cx="518091"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A</a:t>
            </a:r>
            <a:endParaRPr lang="zh-CN" altLang="en-US" sz="3600" b="1" dirty="0"/>
          </a:p>
        </p:txBody>
      </p:sp>
      <p:sp>
        <p:nvSpPr>
          <p:cNvPr id="16" name="TextBox 38"/>
          <p:cNvSpPr txBox="1">
            <a:spLocks noChangeArrowheads="1"/>
          </p:cNvSpPr>
          <p:nvPr/>
        </p:nvSpPr>
        <p:spPr bwMode="auto">
          <a:xfrm>
            <a:off x="766614" y="3573810"/>
            <a:ext cx="38611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zh-CN" altLang="en-US" sz="3200" b="1" dirty="0" smtClean="0">
                <a:solidFill>
                  <a:srgbClr val="FF0000"/>
                </a:solidFill>
                <a:latin typeface="黑体" panose="02010609060101010101" pitchFamily="49" charset="-122"/>
                <a:ea typeface="黑体" panose="02010609060101010101" pitchFamily="49" charset="-122"/>
              </a:rPr>
              <a:t>结晶在蒸发皿中进行</a:t>
            </a:r>
            <a:endParaRPr lang="zh-CN" altLang="en-US" sz="32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46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458956"/>
            <a:ext cx="11163760"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氢溴酸在医药和石化工业上有广泛用途。模拟工业制备氢溴酸的流程如图所示：</a:t>
            </a:r>
            <a:endParaRPr lang="zh-CN" altLang="zh-CN" sz="1050" kern="100" dirty="0">
              <a:effectLst/>
              <a:latin typeface="宋体"/>
              <a:cs typeface="Courier New"/>
            </a:endParaRPr>
          </a:p>
        </p:txBody>
      </p:sp>
      <p:pic>
        <p:nvPicPr>
          <p:cNvPr id="105474" name="Picture 2" descr="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397" y="1899116"/>
            <a:ext cx="8752281" cy="238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5474" y="4104019"/>
            <a:ext cx="12171872" cy="1415748"/>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6"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矩形 9"/>
          <p:cNvSpPr/>
          <p:nvPr/>
        </p:nvSpPr>
        <p:spPr>
          <a:xfrm>
            <a:off x="5988219" y="4850790"/>
            <a:ext cx="615565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=4H</a:t>
            </a:r>
            <a:r>
              <a:rPr lang="en-US" altLang="zh-CN" sz="2800" b="1" kern="100" baseline="3000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+2Br</a:t>
            </a:r>
            <a:r>
              <a:rPr lang="en-US" altLang="zh-CN" sz="2800" b="1" kern="100" baseline="30000" dirty="0" smtClean="0">
                <a:solidFill>
                  <a:srgbClr val="0000FF"/>
                </a:solidFill>
                <a:latin typeface="Times New Roman"/>
                <a:ea typeface="华文细黑"/>
                <a:cs typeface="Courier New"/>
              </a:rPr>
              <a:t>-</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SO</a:t>
            </a:r>
            <a:r>
              <a:rPr lang="en-US" altLang="zh-CN" sz="2800" b="1" kern="100" baseline="-25000" dirty="0" smtClean="0">
                <a:solidFill>
                  <a:srgbClr val="0000FF"/>
                </a:solidFill>
                <a:latin typeface="Times New Roman"/>
                <a:ea typeface="华文细黑"/>
                <a:cs typeface="Courier New"/>
              </a:rPr>
              <a:t>4</a:t>
            </a:r>
            <a:r>
              <a:rPr lang="en-US" altLang="zh-CN" sz="2800" b="1" kern="100" baseline="30000" dirty="0" smtClean="0">
                <a:solidFill>
                  <a:srgbClr val="0000FF"/>
                </a:solidFill>
                <a:latin typeface="Times New Roman"/>
                <a:ea typeface="华文细黑"/>
                <a:cs typeface="Courier New"/>
              </a:rPr>
              <a:t>2-</a:t>
            </a:r>
            <a:endParaRPr lang="zh-CN" altLang="en-US" sz="2800" b="1" dirty="0">
              <a:solidFill>
                <a:srgbClr val="0000FF"/>
              </a:solidFill>
            </a:endParaRPr>
          </a:p>
        </p:txBody>
      </p:sp>
      <p:sp>
        <p:nvSpPr>
          <p:cNvPr id="12" name="矩形 11"/>
          <p:cNvSpPr/>
          <p:nvPr/>
        </p:nvSpPr>
        <p:spPr>
          <a:xfrm>
            <a:off x="4128509" y="1701602"/>
            <a:ext cx="1678665"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rPr>
              <a:t>HBr</a:t>
            </a:r>
            <a:r>
              <a:rPr lang="en-US" altLang="zh-CN" sz="2800" b="1" kern="100" dirty="0" smtClean="0">
                <a:solidFill>
                  <a:srgbClr val="FF0000"/>
                </a:solidFill>
                <a:latin typeface="Times New Roman"/>
                <a:ea typeface="华文细黑"/>
              </a:rPr>
              <a:t>(Br</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13" name="矩形 12"/>
          <p:cNvSpPr/>
          <p:nvPr/>
        </p:nvSpPr>
        <p:spPr>
          <a:xfrm>
            <a:off x="5591150" y="3876356"/>
            <a:ext cx="1082348"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BaCl</a:t>
            </a:r>
            <a:r>
              <a:rPr lang="en-US" altLang="zh-CN" sz="2800" b="1" kern="100" baseline="-25000" dirty="0" smtClean="0">
                <a:solidFill>
                  <a:srgbClr val="FF0000"/>
                </a:solidFill>
                <a:latin typeface="Times New Roman"/>
                <a:ea typeface="华文细黑"/>
              </a:rPr>
              <a:t>2</a:t>
            </a:r>
            <a:endParaRPr lang="zh-CN" altLang="en-US" sz="2800" b="1" dirty="0">
              <a:solidFill>
                <a:srgbClr val="FF0000"/>
              </a:solidFill>
            </a:endParaRPr>
          </a:p>
        </p:txBody>
      </p:sp>
      <p:sp>
        <p:nvSpPr>
          <p:cNvPr id="14" name="矩形 13"/>
          <p:cNvSpPr/>
          <p:nvPr/>
        </p:nvSpPr>
        <p:spPr>
          <a:xfrm>
            <a:off x="7948852" y="1989634"/>
            <a:ext cx="2178802"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rPr>
              <a:t>HBr</a:t>
            </a:r>
            <a:r>
              <a:rPr lang="en-US" altLang="zh-CN" sz="2800" b="1" kern="100" dirty="0" smtClean="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易挥发</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15" name="矩形 14"/>
          <p:cNvSpPr/>
          <p:nvPr/>
        </p:nvSpPr>
        <p:spPr>
          <a:xfrm>
            <a:off x="9775" y="5374010"/>
            <a:ext cx="10621935" cy="69176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6" name="矩形 15"/>
          <p:cNvSpPr/>
          <p:nvPr/>
        </p:nvSpPr>
        <p:spPr>
          <a:xfrm>
            <a:off x="4150990" y="5475046"/>
            <a:ext cx="1800493" cy="523220"/>
          </a:xfrm>
          <a:prstGeom prst="rect">
            <a:avLst/>
          </a:prstGeom>
        </p:spPr>
        <p:txBody>
          <a:bodyPr wrap="none">
            <a:spAutoFit/>
          </a:bodyPr>
          <a:lstStyle/>
          <a:p>
            <a:r>
              <a:rPr lang="en-US" altLang="zh-CN" sz="2800" b="1" kern="100" dirty="0">
                <a:solidFill>
                  <a:srgbClr val="0000FF"/>
                </a:solidFill>
                <a:latin typeface="Times New Roman"/>
                <a:ea typeface="华文细黑"/>
              </a:rPr>
              <a:t>BaCl</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溶液</a:t>
            </a:r>
            <a:endParaRPr lang="zh-CN" altLang="en-US" sz="2800" b="1" dirty="0">
              <a:solidFill>
                <a:srgbClr val="0000FF"/>
              </a:solidFill>
            </a:endParaRPr>
          </a:p>
        </p:txBody>
      </p:sp>
      <p:sp>
        <p:nvSpPr>
          <p:cNvPr id="2" name="矩形 1"/>
          <p:cNvSpPr/>
          <p:nvPr/>
        </p:nvSpPr>
        <p:spPr>
          <a:xfrm>
            <a:off x="32020" y="5921608"/>
            <a:ext cx="12158393" cy="738664"/>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的目的是除去过量的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，但要防止过量，原因是</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84108651"/>
              </p:ext>
            </p:extLst>
          </p:nvPr>
        </p:nvGraphicFramePr>
        <p:xfrm>
          <a:off x="7616328" y="5584056"/>
          <a:ext cx="4527550" cy="654050"/>
        </p:xfrm>
        <a:graphic>
          <a:graphicData uri="http://schemas.openxmlformats.org/presentationml/2006/ole">
            <mc:AlternateContent xmlns:mc="http://schemas.openxmlformats.org/markup-compatibility/2006">
              <mc:Choice xmlns:v="urn:schemas-microsoft-com:vml" Requires="v">
                <p:oleObj spid="_x0000_s133148" name="文档" r:id="rId7" imgW="4584124" imgH="659136" progId="Word.Document.12">
                  <p:embed/>
                </p:oleObj>
              </mc:Choice>
              <mc:Fallback>
                <p:oleObj name="文档" r:id="rId7" imgW="4584124" imgH="659136" progId="Word.Document.12">
                  <p:embed/>
                  <p:pic>
                    <p:nvPicPr>
                      <p:cNvPr id="0" name="对象 2"/>
                      <p:cNvPicPr>
                        <a:picLocks noChangeAspect="1" noChangeArrowheads="1"/>
                      </p:cNvPicPr>
                      <p:nvPr/>
                    </p:nvPicPr>
                    <p:blipFill>
                      <a:blip r:embed="rId8"/>
                      <a:srcRect/>
                      <a:stretch>
                        <a:fillRect/>
                      </a:stretch>
                    </p:blipFill>
                    <p:spPr bwMode="auto">
                      <a:xfrm>
                        <a:off x="7616328" y="5584056"/>
                        <a:ext cx="45275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椭圆 4"/>
          <p:cNvSpPr/>
          <p:nvPr/>
        </p:nvSpPr>
        <p:spPr bwMode="auto">
          <a:xfrm>
            <a:off x="2321762" y="1934184"/>
            <a:ext cx="1296144" cy="549642"/>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椭圆 19"/>
          <p:cNvSpPr/>
          <p:nvPr/>
        </p:nvSpPr>
        <p:spPr bwMode="auto">
          <a:xfrm>
            <a:off x="7271752" y="3597919"/>
            <a:ext cx="1098682" cy="423577"/>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35208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6" grpId="0"/>
      <p:bldP spid="5"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865" y="549474"/>
            <a:ext cx="1072815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工业氢溴酸常带有淡淡的黄色，可能的原因是：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。只用下列一种试剂就能分析产生淡黄色的原因，该试剂是</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b.NaOH</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c.KSCN</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e.CCl</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与溶液混合后分层，有机层在下层，水层在上层，若有机层无色，水层为黄色，则为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所致，若有机层为橙色，水层为无色，则为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所致，若有机层为橙色、水层为黄色，则为</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所致，故选</a:t>
            </a:r>
            <a:r>
              <a:rPr lang="en-US" altLang="zh-CN" sz="2800" kern="100" dirty="0">
                <a:latin typeface="Times New Roman"/>
                <a:ea typeface="华文细黑"/>
                <a:cs typeface="Courier New"/>
              </a:rPr>
              <a:t>e</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117478" y="1845618"/>
            <a:ext cx="412292" cy="707886"/>
          </a:xfrm>
          <a:prstGeom prst="rect">
            <a:avLst/>
          </a:prstGeom>
        </p:spPr>
        <p:txBody>
          <a:bodyPr wrap="none">
            <a:spAutoFit/>
          </a:bodyPr>
          <a:lstStyle/>
          <a:p>
            <a:r>
              <a:rPr lang="en-US" altLang="zh-CN" sz="4000" b="1" kern="100" dirty="0">
                <a:solidFill>
                  <a:srgbClr val="FF0000"/>
                </a:solidFill>
                <a:latin typeface="Times New Roman"/>
                <a:ea typeface="华文细黑"/>
              </a:rPr>
              <a:t>e</a:t>
            </a:r>
            <a:endParaRPr lang="zh-CN" altLang="en-US" sz="4000" b="1" dirty="0">
              <a:solidFill>
                <a:srgbClr val="FF0000"/>
              </a:solidFill>
            </a:endParaRPr>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33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652851"/>
            <a:ext cx="11296938" cy="904735"/>
          </a:xfrm>
          <a:prstGeom prst="rect">
            <a:avLst/>
          </a:prstGeom>
        </p:spPr>
        <p:txBody>
          <a:bodyPr>
            <a:spAutoFit/>
          </a:bodyPr>
          <a:lstStyle/>
          <a:p>
            <a:pPr algn="ctr">
              <a:lnSpc>
                <a:spcPct val="150000"/>
              </a:lnSpc>
              <a:spcAft>
                <a:spcPts val="0"/>
              </a:spcAft>
            </a:pPr>
            <a:r>
              <a:rPr lang="zh-CN" altLang="zh-CN" sz="4000" kern="100" dirty="0">
                <a:solidFill>
                  <a:srgbClr val="0000FF"/>
                </a:solidFill>
                <a:latin typeface="Times New Roman"/>
                <a:ea typeface="华文细黑"/>
                <a:cs typeface="Times New Roman"/>
              </a:rPr>
              <a:t>海水中物质提取的思</a:t>
            </a:r>
            <a:r>
              <a:rPr lang="zh-CN" altLang="zh-CN" sz="4000" kern="100" dirty="0" smtClean="0">
                <a:solidFill>
                  <a:srgbClr val="0000FF"/>
                </a:solidFill>
                <a:latin typeface="Times New Roman"/>
                <a:ea typeface="华文细黑"/>
                <a:cs typeface="Times New Roman"/>
              </a:rPr>
              <a:t>路</a:t>
            </a:r>
            <a:endParaRPr lang="zh-CN" altLang="zh-CN" sz="4000" kern="100" dirty="0">
              <a:solidFill>
                <a:srgbClr val="0000FF"/>
              </a:solidFill>
              <a:latin typeface="Times New Roman"/>
              <a:ea typeface="华文细黑"/>
              <a:cs typeface="Times New Roman"/>
            </a:endParaRPr>
          </a:p>
        </p:txBody>
      </p:sp>
      <p:pic>
        <p:nvPicPr>
          <p:cNvPr id="109570" name="Picture 2" descr="HX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115" y="2133650"/>
            <a:ext cx="9263611"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任意多边形 1"/>
          <p:cNvSpPr/>
          <p:nvPr/>
        </p:nvSpPr>
        <p:spPr bwMode="auto">
          <a:xfrm>
            <a:off x="2032000" y="2343470"/>
            <a:ext cx="3614057" cy="1183501"/>
          </a:xfrm>
          <a:custGeom>
            <a:avLst/>
            <a:gdLst>
              <a:gd name="connsiteX0" fmla="*/ 0 w 3614057"/>
              <a:gd name="connsiteY0" fmla="*/ 1183501 h 1183501"/>
              <a:gd name="connsiteX1" fmla="*/ 1524000 w 3614057"/>
              <a:gd name="connsiteY1" fmla="*/ 7844 h 1183501"/>
              <a:gd name="connsiteX2" fmla="*/ 3614057 w 3614057"/>
              <a:gd name="connsiteY2" fmla="*/ 762587 h 1183501"/>
            </a:gdLst>
            <a:ahLst/>
            <a:cxnLst>
              <a:cxn ang="0">
                <a:pos x="connsiteX0" y="connsiteY0"/>
              </a:cxn>
              <a:cxn ang="0">
                <a:pos x="connsiteX1" y="connsiteY1"/>
              </a:cxn>
              <a:cxn ang="0">
                <a:pos x="connsiteX2" y="connsiteY2"/>
              </a:cxn>
            </a:cxnLst>
            <a:rect l="l" t="t" r="r" b="b"/>
            <a:pathLst>
              <a:path w="3614057" h="1183501">
                <a:moveTo>
                  <a:pt x="0" y="1183501"/>
                </a:moveTo>
                <a:cubicBezTo>
                  <a:pt x="460828" y="630748"/>
                  <a:pt x="921657" y="77996"/>
                  <a:pt x="1524000" y="7844"/>
                </a:cubicBezTo>
                <a:cubicBezTo>
                  <a:pt x="2126343" y="-62308"/>
                  <a:pt x="2870200" y="350139"/>
                  <a:pt x="3614057" y="762587"/>
                </a:cubicBezTo>
              </a:path>
            </a:pathLst>
          </a:custGeom>
          <a:noFill/>
          <a:ln w="31750">
            <a:solidFill>
              <a:srgbClr val="FF0000"/>
            </a:solidFill>
            <a:miter lim="800000"/>
            <a:headEnd/>
            <a:tailEnd type="stealth" w="lg"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
        <p:nvSpPr>
          <p:cNvPr id="6" name="矩形 5"/>
          <p:cNvSpPr/>
          <p:nvPr/>
        </p:nvSpPr>
        <p:spPr>
          <a:xfrm>
            <a:off x="4149679" y="1989634"/>
            <a:ext cx="3057247" cy="584775"/>
          </a:xfrm>
          <a:prstGeom prst="rect">
            <a:avLst/>
          </a:prstGeom>
        </p:spPr>
        <p:txBody>
          <a:bodyPr wrap="none">
            <a:spAutoFit/>
          </a:bodyPr>
          <a:lstStyle/>
          <a:p>
            <a:r>
              <a:rPr lang="zh-CN" altLang="en-US" sz="3200" b="1" kern="100" dirty="0" smtClean="0">
                <a:solidFill>
                  <a:srgbClr val="0000FF"/>
                </a:solidFill>
                <a:latin typeface="Times New Roman"/>
                <a:ea typeface="华文细黑"/>
              </a:rPr>
              <a:t>“</a:t>
            </a:r>
            <a:r>
              <a:rPr lang="zh-CN" altLang="en-US" sz="3200" b="1" kern="100" dirty="0">
                <a:solidFill>
                  <a:srgbClr val="0000FF"/>
                </a:solidFill>
                <a:latin typeface="Times New Roman"/>
                <a:ea typeface="华文细黑"/>
              </a:rPr>
              <a:t>元素</a:t>
            </a:r>
            <a:r>
              <a:rPr lang="zh-CN" altLang="en-US" sz="3200" b="1" kern="100" dirty="0" smtClean="0">
                <a:solidFill>
                  <a:srgbClr val="0000FF"/>
                </a:solidFill>
                <a:latin typeface="Times New Roman"/>
                <a:ea typeface="华文细黑"/>
              </a:rPr>
              <a:t>的富集”</a:t>
            </a:r>
            <a:endParaRPr lang="zh-CN" altLang="en-US" sz="3200" b="1" dirty="0">
              <a:solidFill>
                <a:srgbClr val="0000FF"/>
              </a:solidFill>
            </a:endParaRPr>
          </a:p>
        </p:txBody>
      </p:sp>
    </p:spTree>
    <p:extLst>
      <p:ext uri="{BB962C8B-B14F-4D97-AF65-F5344CB8AC3E}">
        <p14:creationId xmlns:p14="http://schemas.microsoft.com/office/powerpoint/2010/main" val="30502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778273"/>
            <a:ext cx="12071871" cy="480131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(2016-10-12)</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完成大本 </a:t>
            </a:r>
            <a:r>
              <a:rPr lang="en-US" altLang="zh-CN" sz="4000" b="1" dirty="0" smtClean="0">
                <a:solidFill>
                  <a:schemeClr val="bg1"/>
                </a:solidFill>
                <a:latin typeface="+mj-ea"/>
                <a:ea typeface="+mj-ea"/>
              </a:rPr>
              <a:t>P84</a:t>
            </a:r>
            <a:r>
              <a:rPr lang="zh-CN" altLang="en-US" sz="4000" b="1" dirty="0" smtClean="0">
                <a:solidFill>
                  <a:schemeClr val="bg1"/>
                </a:solidFill>
                <a:latin typeface="+mj-ea"/>
                <a:ea typeface="+mj-ea"/>
              </a:rPr>
              <a:t>页</a:t>
            </a:r>
            <a:r>
              <a:rPr lang="en-US" altLang="zh-CN" sz="4000" b="1" dirty="0" smtClean="0">
                <a:solidFill>
                  <a:schemeClr val="bg1"/>
                </a:solidFill>
                <a:latin typeface="+mj-ea"/>
                <a:ea typeface="+mj-ea"/>
              </a:rPr>
              <a:t>-85</a:t>
            </a:r>
            <a:r>
              <a:rPr lang="zh-CN" altLang="en-US" sz="4000" b="1" dirty="0">
                <a:solidFill>
                  <a:schemeClr val="bg1"/>
                </a:solidFill>
                <a:latin typeface="+mj-ea"/>
                <a:ea typeface="+mj-ea"/>
              </a:rPr>
              <a:t>页</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完成加练 </a:t>
            </a:r>
            <a:r>
              <a:rPr lang="en-US" altLang="zh-CN" sz="4000" b="1" dirty="0" smtClean="0">
                <a:solidFill>
                  <a:schemeClr val="bg1"/>
                </a:solidFill>
                <a:latin typeface="+mj-ea"/>
                <a:ea typeface="+mj-ea"/>
              </a:rPr>
              <a:t>P29</a:t>
            </a:r>
            <a:r>
              <a:rPr lang="zh-CN" altLang="en-US" sz="4000" b="1" dirty="0" smtClean="0">
                <a:solidFill>
                  <a:schemeClr val="bg1"/>
                </a:solidFill>
                <a:latin typeface="+mj-ea"/>
                <a:ea typeface="+mj-ea"/>
              </a:rPr>
              <a:t>页 </a:t>
            </a: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题 </a:t>
            </a: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题 </a:t>
            </a:r>
            <a:r>
              <a:rPr lang="en-US" altLang="zh-CN" sz="4000" b="1" dirty="0" smtClean="0">
                <a:solidFill>
                  <a:schemeClr val="bg1"/>
                </a:solidFill>
                <a:latin typeface="+mj-ea"/>
                <a:ea typeface="+mj-ea"/>
              </a:rPr>
              <a:t>4</a:t>
            </a:r>
            <a:r>
              <a:rPr lang="zh-CN" altLang="en-US" sz="4000" b="1" dirty="0" smtClean="0">
                <a:solidFill>
                  <a:schemeClr val="bg1"/>
                </a:solidFill>
                <a:latin typeface="+mj-ea"/>
                <a:ea typeface="+mj-ea"/>
              </a:rPr>
              <a:t>题 </a:t>
            </a:r>
            <a:r>
              <a:rPr lang="en-US" altLang="zh-CN" sz="4000" b="1" dirty="0" smtClean="0">
                <a:solidFill>
                  <a:schemeClr val="bg1"/>
                </a:solidFill>
                <a:latin typeface="+mj-ea"/>
                <a:ea typeface="+mj-ea"/>
              </a:rPr>
              <a:t>6</a:t>
            </a:r>
            <a:r>
              <a:rPr lang="zh-CN" altLang="en-US" sz="4000" b="1" dirty="0" smtClean="0">
                <a:solidFill>
                  <a:schemeClr val="bg1"/>
                </a:solidFill>
                <a:latin typeface="+mj-ea"/>
                <a:ea typeface="+mj-ea"/>
              </a:rPr>
              <a:t>题 </a:t>
            </a:r>
            <a:r>
              <a:rPr lang="en-US" altLang="zh-CN" sz="4000" b="1" dirty="0" smtClean="0">
                <a:solidFill>
                  <a:schemeClr val="bg1"/>
                </a:solidFill>
                <a:latin typeface="+mj-ea"/>
                <a:ea typeface="+mj-ea"/>
              </a:rPr>
              <a:t>7</a:t>
            </a:r>
            <a:r>
              <a:rPr lang="zh-CN" altLang="en-US" sz="4000" b="1" dirty="0" smtClean="0">
                <a:solidFill>
                  <a:schemeClr val="bg1"/>
                </a:solidFill>
                <a:latin typeface="+mj-ea"/>
                <a:ea typeface="+mj-ea"/>
              </a:rPr>
              <a:t>题 ；</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完成加练 </a:t>
            </a:r>
            <a:r>
              <a:rPr lang="en-US" altLang="zh-CN" sz="4000" b="1" dirty="0" smtClean="0">
                <a:solidFill>
                  <a:schemeClr val="bg1"/>
                </a:solidFill>
                <a:latin typeface="+mj-ea"/>
                <a:ea typeface="+mj-ea"/>
              </a:rPr>
              <a:t>P30</a:t>
            </a:r>
            <a:r>
              <a:rPr lang="zh-CN" altLang="en-US" sz="4000" b="1" dirty="0" smtClean="0">
                <a:solidFill>
                  <a:schemeClr val="bg1"/>
                </a:solidFill>
                <a:latin typeface="+mj-ea"/>
                <a:ea typeface="+mj-ea"/>
              </a:rPr>
              <a:t>页；（收）</a:t>
            </a:r>
            <a:endParaRPr lang="en-US" altLang="zh-CN" sz="4000" b="1" dirty="0" smtClean="0">
              <a:solidFill>
                <a:schemeClr val="bg1"/>
              </a:solidFill>
              <a:latin typeface="+mj-ea"/>
              <a:ea typeface="+mj-ea"/>
            </a:endParaRPr>
          </a:p>
          <a:p>
            <a:pPr>
              <a:lnSpc>
                <a:spcPct val="150000"/>
              </a:lnSpc>
              <a:defRPr/>
            </a:pP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29046913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01954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从氯的原子结构认识氯气的化学性质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endParaRPr lang="zh-CN" altLang="zh-CN" sz="1050" kern="100" dirty="0">
              <a:effectLst/>
              <a:latin typeface="宋体"/>
              <a:cs typeface="Courier New"/>
            </a:endParaRPr>
          </a:p>
        </p:txBody>
      </p:sp>
      <p:pic>
        <p:nvPicPr>
          <p:cNvPr id="58370" name="Picture 2" descr="HX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442" y="1230686"/>
            <a:ext cx="4977001" cy="21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76062" y="3285778"/>
            <a:ext cx="11163760" cy="249296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与金属反应：与变价金属反应生成高价金属氯化物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与铁反应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与铜反应：</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CuCl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2861766"/>
              </p:ext>
            </p:extLst>
          </p:nvPr>
        </p:nvGraphicFramePr>
        <p:xfrm>
          <a:off x="4078982" y="4870450"/>
          <a:ext cx="1225550" cy="838200"/>
        </p:xfrm>
        <a:graphic>
          <a:graphicData uri="http://schemas.openxmlformats.org/presentationml/2006/ole">
            <mc:AlternateContent xmlns:mc="http://schemas.openxmlformats.org/markup-compatibility/2006">
              <mc:Choice xmlns:v="urn:schemas-microsoft-com:vml" Requires="v">
                <p:oleObj spid="_x0000_s58765" name="文档" r:id="rId4" imgW="1226251" imgH="838110" progId="Word.Document.12">
                  <p:embed/>
                </p:oleObj>
              </mc:Choice>
              <mc:Fallback>
                <p:oleObj name="文档" r:id="rId4" imgW="1226251" imgH="838110" progId="Word.Document.12">
                  <p:embed/>
                  <p:pic>
                    <p:nvPicPr>
                      <p:cNvPr id="0" name=""/>
                      <p:cNvPicPr/>
                      <p:nvPr/>
                    </p:nvPicPr>
                    <p:blipFill>
                      <a:blip r:embed="rId5"/>
                      <a:stretch>
                        <a:fillRect/>
                      </a:stretch>
                    </p:blipFill>
                    <p:spPr>
                      <a:xfrm>
                        <a:off x="4078982" y="4870450"/>
                        <a:ext cx="1225550" cy="838200"/>
                      </a:xfrm>
                      <a:prstGeom prst="rect">
                        <a:avLst/>
                      </a:prstGeom>
                    </p:spPr>
                  </p:pic>
                </p:oleObj>
              </mc:Fallback>
            </mc:AlternateContent>
          </a:graphicData>
        </a:graphic>
      </p:graphicFrame>
      <p:grpSp>
        <p:nvGrpSpPr>
          <p:cNvPr id="2" name="组合 1"/>
          <p:cNvGrpSpPr/>
          <p:nvPr/>
        </p:nvGrpSpPr>
        <p:grpSpPr>
          <a:xfrm>
            <a:off x="2736230" y="3899942"/>
            <a:ext cx="3903633" cy="838200"/>
            <a:chOff x="2736230" y="3899942"/>
            <a:chExt cx="3903633" cy="838200"/>
          </a:xfrm>
        </p:grpSpPr>
        <p:sp>
          <p:nvSpPr>
            <p:cNvPr id="6" name="矩形 5"/>
            <p:cNvSpPr/>
            <p:nvPr/>
          </p:nvSpPr>
          <p:spPr>
            <a:xfrm>
              <a:off x="2736230" y="4130710"/>
              <a:ext cx="390363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2Fe</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3Cl</a:t>
              </a:r>
              <a:r>
                <a:rPr lang="en-US" altLang="zh-CN" sz="2800" kern="100" baseline="-25000" dirty="0" smtClean="0">
                  <a:solidFill>
                    <a:srgbClr val="0000FF"/>
                  </a:solidFill>
                  <a:latin typeface="Times New Roman"/>
                  <a:ea typeface="华文细黑"/>
                  <a:cs typeface="Courier New"/>
                </a:rPr>
                <a:t>2                   </a:t>
              </a:r>
              <a:r>
                <a:rPr lang="en-US" altLang="zh-CN" sz="2800" kern="100" dirty="0" smtClean="0">
                  <a:solidFill>
                    <a:srgbClr val="0000FF"/>
                  </a:solidFill>
                  <a:latin typeface="Times New Roman"/>
                  <a:ea typeface="华文细黑"/>
                  <a:cs typeface="Courier New"/>
                </a:rPr>
                <a:t>2FeCl</a:t>
              </a:r>
              <a:r>
                <a:rPr lang="en-US" altLang="zh-CN" sz="2800" kern="100" baseline="-25000" dirty="0" smtClean="0">
                  <a:solidFill>
                    <a:srgbClr val="0000FF"/>
                  </a:solidFill>
                  <a:latin typeface="Times New Roman"/>
                  <a:ea typeface="华文细黑"/>
                  <a:cs typeface="Courier New"/>
                </a:rPr>
                <a:t>3</a:t>
              </a:r>
              <a:endParaRPr lang="zh-CN" altLang="en-US" sz="2800" dirty="0">
                <a:solidFill>
                  <a:srgbClr val="0000FF"/>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870643"/>
                </p:ext>
              </p:extLst>
            </p:nvPr>
          </p:nvGraphicFramePr>
          <p:xfrm>
            <a:off x="4426322" y="3899942"/>
            <a:ext cx="1225550" cy="838200"/>
          </p:xfrm>
          <a:graphic>
            <a:graphicData uri="http://schemas.openxmlformats.org/presentationml/2006/ole">
              <mc:AlternateContent xmlns:mc="http://schemas.openxmlformats.org/markup-compatibility/2006">
                <mc:Choice xmlns:v="urn:schemas-microsoft-com:vml" Requires="v">
                  <p:oleObj spid="_x0000_s58766" name="文档" r:id="rId6" imgW="1226251" imgH="838110" progId="Word.Document.12">
                    <p:embed/>
                  </p:oleObj>
                </mc:Choice>
                <mc:Fallback>
                  <p:oleObj name="文档" r:id="rId6" imgW="1226251" imgH="838110" progId="Word.Document.12">
                    <p:embed/>
                    <p:pic>
                      <p:nvPicPr>
                        <p:cNvPr id="0" name=""/>
                        <p:cNvPicPr/>
                        <p:nvPr/>
                      </p:nvPicPr>
                      <p:blipFill>
                        <a:blip r:embed="rId7"/>
                        <a:stretch>
                          <a:fillRect/>
                        </a:stretch>
                      </p:blipFill>
                      <p:spPr>
                        <a:xfrm>
                          <a:off x="4426322" y="3899942"/>
                          <a:ext cx="1225550" cy="838200"/>
                        </a:xfrm>
                        <a:prstGeom prst="rect">
                          <a:avLst/>
                        </a:prstGeom>
                      </p:spPr>
                    </p:pic>
                  </p:oleObj>
                </mc:Fallback>
              </mc:AlternateContent>
            </a:graphicData>
          </a:graphic>
        </p:graphicFrame>
      </p:gr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914826" y="4063294"/>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3" name="矩形 12"/>
          <p:cNvSpPr/>
          <p:nvPr/>
        </p:nvSpPr>
        <p:spPr>
          <a:xfrm>
            <a:off x="6147504" y="5005201"/>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4" name="矩形 13"/>
          <p:cNvSpPr/>
          <p:nvPr/>
        </p:nvSpPr>
        <p:spPr>
          <a:xfrm>
            <a:off x="7243072" y="5005259"/>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黄色的烟</a:t>
            </a:r>
            <a:endParaRPr lang="zh-CN" altLang="en-US" sz="3200" dirty="0"/>
          </a:p>
        </p:txBody>
      </p:sp>
      <p:sp>
        <p:nvSpPr>
          <p:cNvPr id="15" name="矩形 14"/>
          <p:cNvSpPr/>
          <p:nvPr/>
        </p:nvSpPr>
        <p:spPr>
          <a:xfrm>
            <a:off x="6167214" y="5797347"/>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水合铜离子：蓝色</a:t>
            </a:r>
            <a:endParaRPr lang="zh-CN" altLang="en-US" sz="3200" dirty="0"/>
          </a:p>
        </p:txBody>
      </p:sp>
      <p:cxnSp>
        <p:nvCxnSpPr>
          <p:cNvPr id="3" name="曲线连接符 2"/>
          <p:cNvCxnSpPr/>
          <p:nvPr/>
        </p:nvCxnSpPr>
        <p:spPr>
          <a:xfrm rot="10800000" flipV="1">
            <a:off x="4511030" y="5589975"/>
            <a:ext cx="792088" cy="35977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46934" y="5941363"/>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黄色固体</a:t>
            </a:r>
            <a:endParaRPr lang="zh-CN" altLang="en-US" sz="3200" dirty="0"/>
          </a:p>
        </p:txBody>
      </p:sp>
      <p:pic>
        <p:nvPicPr>
          <p:cNvPr id="5" name="图片 4"/>
          <p:cNvPicPr>
            <a:picLocks noChangeAspect="1"/>
          </p:cNvPicPr>
          <p:nvPr/>
        </p:nvPicPr>
        <p:blipFill rotWithShape="1">
          <a:blip r:embed="rId8">
            <a:extLst>
              <a:ext uri="{28A0092B-C50C-407E-A947-70E740481C1C}">
                <a14:useLocalDpi xmlns:a14="http://schemas.microsoft.com/office/drawing/2010/main" val="0"/>
              </a:ext>
            </a:extLst>
          </a:blip>
          <a:srcRect l="16952" r="9505"/>
          <a:stretch/>
        </p:blipFill>
        <p:spPr>
          <a:xfrm>
            <a:off x="9816280" y="25400"/>
            <a:ext cx="2188870"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图片 16"/>
          <p:cNvPicPr>
            <a:picLocks noChangeAspect="1"/>
          </p:cNvPicPr>
          <p:nvPr/>
        </p:nvPicPr>
        <p:blipFill rotWithShape="1">
          <a:blip r:embed="rId9">
            <a:extLst>
              <a:ext uri="{28A0092B-C50C-407E-A947-70E740481C1C}">
                <a14:useLocalDpi xmlns:a14="http://schemas.microsoft.com/office/drawing/2010/main" val="0"/>
              </a:ext>
            </a:extLst>
          </a:blip>
          <a:srcRect l="18291" t="6089" r="14285" b="17257"/>
          <a:stretch/>
        </p:blipFill>
        <p:spPr>
          <a:xfrm>
            <a:off x="9816280" y="2290714"/>
            <a:ext cx="2212618" cy="2064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矩形 9"/>
          <p:cNvSpPr/>
          <p:nvPr/>
        </p:nvSpPr>
        <p:spPr>
          <a:xfrm>
            <a:off x="8039422" y="4077866"/>
            <a:ext cx="2236510"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棕黄色的烟</a:t>
            </a:r>
            <a:endParaRPr lang="zh-CN" altLang="en-US" sz="3200" dirty="0"/>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fade">
                                      <p:cBhvr>
                                        <p:cTn id="7" dur="1000"/>
                                        <p:tgtEl>
                                          <p:spTgt spid="58370"/>
                                        </p:tgtEl>
                                      </p:cBhvr>
                                    </p:animEffect>
                                    <p:anim calcmode="lin" valueType="num">
                                      <p:cBhvr>
                                        <p:cTn id="8" dur="1000" fill="hold"/>
                                        <p:tgtEl>
                                          <p:spTgt spid="58370"/>
                                        </p:tgtEl>
                                        <p:attrNameLst>
                                          <p:attrName>ppt_x</p:attrName>
                                        </p:attrNameLst>
                                      </p:cBhvr>
                                      <p:tavLst>
                                        <p:tav tm="0">
                                          <p:val>
                                            <p:strVal val="#ppt_x"/>
                                          </p:val>
                                        </p:tav>
                                        <p:tav tm="100000">
                                          <p:val>
                                            <p:strVal val="#ppt_x"/>
                                          </p:val>
                                        </p:tav>
                                      </p:tavLst>
                                    </p:anim>
                                    <p:anim calcmode="lin" valueType="num">
                                      <p:cBhvr>
                                        <p:cTn id="9" dur="1000" fill="hold"/>
                                        <p:tgtEl>
                                          <p:spTgt spid="58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anim calcmode="lin" valueType="num">
                                      <p:cBhvr>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anim calcmode="lin" valueType="num">
                                      <p:cBhvr>
                                        <p:cTn id="2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xEl>
                                              <p:pRg st="2" end="2"/>
                                            </p:txEl>
                                          </p:spTgt>
                                        </p:tgtEl>
                                        <p:attrNameLst>
                                          <p:attrName>style.visibility</p:attrName>
                                        </p:attrNameLst>
                                      </p:cBhvr>
                                      <p:to>
                                        <p:strVal val="visible"/>
                                      </p:to>
                                    </p:set>
                                    <p:animEffect transition="in" filter="wipe(left)">
                                      <p:cBhvr>
                                        <p:cTn id="48" dur="500"/>
                                        <p:tgtEl>
                                          <p:spTgt spid="7">
                                            <p:txEl>
                                              <p:pRg st="2" end="2"/>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1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10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right)">
                                      <p:cBhvr>
                                        <p:cTn id="76" dur="10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6"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83750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因漂白粉在空气中不稳定，故可用于漂白纸张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4C)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将少量溴水加入</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溶液中，再加入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，振荡，静置，可观察到下层液体呈紫色，证明</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4C</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制氯气时，用饱和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溶液和浓硫酸净化气体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2B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8500848" y="1529636"/>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dirty="0">
              <a:solidFill>
                <a:srgbClr val="FF0000"/>
              </a:solidFill>
            </a:endParaRPr>
          </a:p>
        </p:txBody>
      </p:sp>
      <p:sp>
        <p:nvSpPr>
          <p:cNvPr id="5" name="矩形 4"/>
          <p:cNvSpPr/>
          <p:nvPr/>
        </p:nvSpPr>
        <p:spPr>
          <a:xfrm>
            <a:off x="7354495" y="3454688"/>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6" name="矩形 5"/>
          <p:cNvSpPr/>
          <p:nvPr/>
        </p:nvSpPr>
        <p:spPr>
          <a:xfrm>
            <a:off x="9069987" y="4738132"/>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628" y="606968"/>
            <a:ext cx="11010769"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碘是人体必需微量元素，所以要多吃富含高碘酸的食物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次氯酸钠溶液可用于环境的消毒杀菌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实验室从海带提取单质碘的方法是：取样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灼烧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从海水中提取物质都必须通过化学反应才能实现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4"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9781566" y="70925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8" name="矩形 7"/>
          <p:cNvSpPr/>
          <p:nvPr/>
        </p:nvSpPr>
        <p:spPr>
          <a:xfrm>
            <a:off x="6901246" y="1984192"/>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9" name="矩形 8"/>
          <p:cNvSpPr/>
          <p:nvPr/>
        </p:nvSpPr>
        <p:spPr>
          <a:xfrm>
            <a:off x="1160231" y="3903008"/>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0" name="矩形 9"/>
          <p:cNvSpPr/>
          <p:nvPr/>
        </p:nvSpPr>
        <p:spPr>
          <a:xfrm>
            <a:off x="8701446" y="518645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533974" y="909514"/>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在探究新制饱和氯水成分的实验中，下列根据实验现象得出的结论不正确的是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氯水的颜色呈浅黄绿色，说明氯水中含有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向氯水中滴加硝酸酸化的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溶液，产生白色沉淀，说明氯水</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含</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向氯水中加入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粉末，有气泡产生，说明氯水中含有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溶液中滴加氯水，溶液颜色变成棕黄色，说明氯水中含</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HClO</a:t>
            </a:r>
            <a:endParaRPr lang="zh-CN" altLang="zh-CN" sz="1050" kern="100" dirty="0">
              <a:effectLst/>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607530"/>
            <a:ext cx="11163760" cy="6224500"/>
          </a:xfrm>
          <a:prstGeom prst="rect">
            <a:avLst/>
          </a:prstGeom>
        </p:spPr>
        <p:txBody>
          <a:bodyPr wrap="square" lIns="121898" tIns="60948" rIns="121898" bIns="60948">
            <a:spAutoFit/>
          </a:bodyPr>
          <a:lstStyle/>
          <a:p>
            <a:pPr algn="just">
              <a:lnSpc>
                <a:spcPct val="130000"/>
              </a:lnSpc>
              <a:spcAft>
                <a:spcPts val="0"/>
              </a:spcAft>
            </a:pPr>
            <a:r>
              <a:rPr lang="en-US" altLang="zh-CN" sz="2700" kern="100" dirty="0">
                <a:latin typeface="Times New Roman"/>
                <a:ea typeface="华文细黑"/>
                <a:cs typeface="Courier New"/>
              </a:rPr>
              <a:t>3.(2015·</a:t>
            </a:r>
            <a:r>
              <a:rPr lang="zh-CN" altLang="zh-CN" sz="2700" kern="100" dirty="0">
                <a:latin typeface="Times New Roman"/>
                <a:ea typeface="华文细黑"/>
                <a:cs typeface="Times New Roman"/>
              </a:rPr>
              <a:t>北京理综，</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某消毒液的主要成分为</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，还含有一定量的</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。下列用来解释事实的方程式中，不合理的是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已知：饱和</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溶液的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A.</a:t>
            </a:r>
            <a:r>
              <a:rPr lang="zh-CN" altLang="zh-CN" sz="2700" kern="100" dirty="0">
                <a:latin typeface="Times New Roman"/>
                <a:ea typeface="华文细黑"/>
                <a:cs typeface="Times New Roman"/>
              </a:rPr>
              <a:t>该消毒液可用</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溶液吸收</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制备：</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a:t>
            </a:r>
            <a:r>
              <a:rPr lang="en-US" altLang="zh-CN" sz="2700" kern="100" baseline="-25000" dirty="0" smtClean="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2OH</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B.</a:t>
            </a:r>
            <a:r>
              <a:rPr lang="zh-CN" altLang="zh-CN" sz="2700" kern="100" dirty="0">
                <a:latin typeface="Times New Roman"/>
                <a:ea typeface="华文细黑"/>
                <a:cs typeface="Times New Roman"/>
              </a:rPr>
              <a:t>该消毒液的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12</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smtClean="0">
                <a:latin typeface="Times New Roman"/>
                <a:ea typeface="华文细黑"/>
                <a:cs typeface="Courier New"/>
              </a:rPr>
              <a:t>H</a:t>
            </a:r>
            <a:r>
              <a:rPr lang="en-US" altLang="zh-CN" sz="2700" kern="100" baseline="-25000" dirty="0" smtClean="0">
                <a:latin typeface="Times New Roman"/>
                <a:ea typeface="华文细黑"/>
                <a:cs typeface="Courier New"/>
              </a:rPr>
              <a:t>2</a:t>
            </a:r>
            <a:r>
              <a:rPr lang="en-US" altLang="zh-CN" sz="2700" kern="100" dirty="0" smtClean="0">
                <a:latin typeface="Times New Roman"/>
                <a:ea typeface="华文细黑"/>
                <a:cs typeface="Courier New"/>
              </a:rPr>
              <a:t>O </a:t>
            </a:r>
            <a:r>
              <a:rPr lang="zh-CN" altLang="en-US" sz="2800" dirty="0" smtClean="0"/>
              <a:t>⇌ </a:t>
            </a:r>
            <a:r>
              <a:rPr lang="en-US" altLang="zh-CN" sz="2700" kern="100" dirty="0" err="1" smtClean="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OH</a:t>
            </a:r>
            <a:r>
              <a:rPr lang="zh-CN" altLang="zh-CN" sz="2700" kern="100" baseline="300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该消毒液与洁厕灵</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主要成分为</a:t>
            </a:r>
            <a:r>
              <a:rPr lang="en-US" altLang="zh-CN" sz="2700" kern="100" dirty="0">
                <a:latin typeface="Times New Roman"/>
                <a:ea typeface="华文细黑"/>
                <a:cs typeface="Courier New"/>
              </a:rPr>
              <a:t>HCl)</a:t>
            </a:r>
            <a:r>
              <a:rPr lang="zh-CN" altLang="zh-CN" sz="2700" kern="100" dirty="0">
                <a:latin typeface="Times New Roman"/>
                <a:ea typeface="华文细黑"/>
                <a:cs typeface="Times New Roman"/>
              </a:rPr>
              <a:t>混用，产生有毒</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2H</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smtClean="0">
                <a:latin typeface="Times New Roman"/>
                <a:ea typeface="华文细黑"/>
                <a:cs typeface="Times New Roman"/>
              </a:rPr>
              <a:t>＋</a:t>
            </a:r>
            <a:r>
              <a:rPr lang="en-US" altLang="zh-CN" sz="2700" kern="100" dirty="0" smtClean="0">
                <a:latin typeface="Times New Roman"/>
                <a:ea typeface="华文细黑"/>
                <a:cs typeface="Times New Roman"/>
              </a:rPr>
              <a:t>    </a:t>
            </a:r>
          </a:p>
          <a:p>
            <a:pPr algn="just">
              <a:lnSpc>
                <a:spcPct val="13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en-US" altLang="zh-CN" sz="2700" kern="100" dirty="0" smtClean="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D.</a:t>
            </a:r>
            <a:r>
              <a:rPr lang="zh-CN" altLang="zh-CN" sz="2700" kern="100" dirty="0">
                <a:latin typeface="Times New Roman"/>
                <a:ea typeface="华文细黑"/>
                <a:cs typeface="Times New Roman"/>
              </a:rPr>
              <a:t>该消毒液加白醋生成</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，可增强漂白作用：</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CH</a:t>
            </a:r>
            <a:r>
              <a:rPr lang="en-US" altLang="zh-CN" sz="2700" kern="100" baseline="-25000" dirty="0" smtClean="0">
                <a:latin typeface="Times New Roman"/>
                <a:ea typeface="华文细黑"/>
                <a:cs typeface="Courier New"/>
              </a:rPr>
              <a:t>3</a:t>
            </a:r>
            <a:r>
              <a:rPr lang="en-US" altLang="zh-CN" sz="2700" kern="100" dirty="0" smtClean="0">
                <a:latin typeface="Times New Roman"/>
                <a:ea typeface="华文细黑"/>
                <a:cs typeface="Courier New"/>
              </a:rPr>
              <a:t>COOH</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CH</a:t>
            </a:r>
            <a:r>
              <a:rPr lang="en-US" altLang="zh-CN" sz="2700" kern="100" baseline="-25000" dirty="0">
                <a:latin typeface="Times New Roman"/>
                <a:ea typeface="华文细黑"/>
                <a:cs typeface="Courier New"/>
              </a:rPr>
              <a:t>3</a:t>
            </a:r>
            <a:r>
              <a:rPr lang="en-US" altLang="zh-CN" sz="2700" kern="100" dirty="0">
                <a:latin typeface="Times New Roman"/>
                <a:ea typeface="华文细黑"/>
                <a:cs typeface="Courier New"/>
              </a:rPr>
              <a:t>COO</a:t>
            </a:r>
            <a:r>
              <a:rPr lang="zh-CN" altLang="zh-CN" sz="2700" kern="100" baseline="30000" dirty="0">
                <a:latin typeface="Times New Roman"/>
                <a:ea typeface="华文细黑"/>
                <a:cs typeface="Times New Roman"/>
              </a:rPr>
              <a:t>－</a:t>
            </a:r>
            <a:endParaRPr lang="zh-CN" altLang="zh-CN" sz="27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3071432" y="1730630"/>
            <a:ext cx="492443" cy="646331"/>
          </a:xfrm>
          <a:prstGeom prst="rect">
            <a:avLst/>
          </a:prstGeom>
        </p:spPr>
        <p:txBody>
          <a:bodyPr wrap="none">
            <a:spAutoFit/>
          </a:bodyPr>
          <a:lstStyle/>
          <a:p>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B</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4" name="直接连接符 3"/>
          <p:cNvCxnSpPr/>
          <p:nvPr/>
        </p:nvCxnSpPr>
        <p:spPr>
          <a:xfrm>
            <a:off x="8543478" y="1759658"/>
            <a:ext cx="304193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9388" y="2286050"/>
            <a:ext cx="219247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96878" y="3904822"/>
            <a:ext cx="1520969"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右箭头 13"/>
          <p:cNvSpPr/>
          <p:nvPr/>
        </p:nvSpPr>
        <p:spPr bwMode="auto">
          <a:xfrm>
            <a:off x="4367014" y="3458260"/>
            <a:ext cx="792088" cy="403020"/>
          </a:xfrm>
          <a:prstGeom prst="right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矩形 19"/>
          <p:cNvSpPr/>
          <p:nvPr/>
        </p:nvSpPr>
        <p:spPr>
          <a:xfrm>
            <a:off x="5157742" y="3285778"/>
            <a:ext cx="3313728" cy="646331"/>
          </a:xfrm>
          <a:prstGeom prst="rect">
            <a:avLst/>
          </a:prstGeom>
        </p:spPr>
        <p:txBody>
          <a:bodyPr wrap="none">
            <a:spAutoFit/>
          </a:bodyPr>
          <a:lstStyle/>
          <a:p>
            <a:r>
              <a:rPr lang="zh-CN" altLang="en-US" sz="3600" b="1" kern="100" dirty="0" smtClean="0">
                <a:solidFill>
                  <a:srgbClr val="FF0000"/>
                </a:solidFill>
                <a:latin typeface="Times New Roman" panose="02020603050405020304" pitchFamily="18" charset="0"/>
                <a:ea typeface="华文细黑"/>
                <a:cs typeface="Times New Roman" panose="02020603050405020304" pitchFamily="18" charset="0"/>
              </a:rPr>
              <a:t>还有</a:t>
            </a:r>
            <a:r>
              <a:rPr lang="en-US" altLang="zh-CN" sz="3600" b="1" kern="100" dirty="0" err="1" smtClean="0">
                <a:solidFill>
                  <a:srgbClr val="FF0000"/>
                </a:solidFill>
                <a:latin typeface="Times New Roman" panose="02020603050405020304" pitchFamily="18" charset="0"/>
                <a:ea typeface="华文细黑"/>
                <a:cs typeface="Times New Roman" panose="02020603050405020304" pitchFamily="18" charset="0"/>
              </a:rPr>
              <a:t>NaOH</a:t>
            </a:r>
            <a:r>
              <a:rPr lang="zh-CN" altLang="en-US" sz="3600" b="1" kern="100" dirty="0" smtClean="0">
                <a:solidFill>
                  <a:srgbClr val="FF0000"/>
                </a:solidFill>
                <a:latin typeface="Times New Roman" panose="02020603050405020304" pitchFamily="18" charset="0"/>
                <a:ea typeface="华文细黑"/>
                <a:cs typeface="Times New Roman" panose="02020603050405020304" pitchFamily="18" charset="0"/>
              </a:rPr>
              <a:t>剩余</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1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2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012" y="1324100"/>
            <a:ext cx="11074344" cy="418576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23(1)(2)(3)]</a:t>
            </a:r>
            <a:r>
              <a:rPr lang="zh-CN" altLang="zh-CN" sz="2800" kern="100" dirty="0">
                <a:latin typeface="Times New Roman"/>
                <a:ea typeface="华文细黑"/>
                <a:cs typeface="Times New Roman"/>
              </a:rPr>
              <a:t>元素周期表中第</a:t>
            </a:r>
            <a:r>
              <a:rPr lang="en-US" altLang="zh-CN" sz="2800" kern="100" dirty="0">
                <a:latin typeface="宋体"/>
                <a:ea typeface="华文细黑"/>
                <a:cs typeface="Times New Roman"/>
              </a:rPr>
              <a:t>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族元素的单质及其化合物的用途广泛。</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与氯元素同族的短周期元素的原子结构示意图为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根据题意可知，与</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同族的短周期元素为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，其原子序数为</a:t>
            </a:r>
            <a:r>
              <a:rPr lang="en-US" altLang="zh-CN" sz="2800" kern="100" dirty="0">
                <a:latin typeface="Times New Roman"/>
                <a:ea typeface="华文细黑"/>
                <a:cs typeface="Courier New"/>
              </a:rPr>
              <a:t>9</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外层电子数为</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，电子层数为</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，故其原子结构示意图</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110594" name="Picture 2" descr="4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8975" y="4554413"/>
            <a:ext cx="967254" cy="101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469"/>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1656" y="2759175"/>
            <a:ext cx="937342" cy="9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4"/>
                                        </p:tgtEl>
                                        <p:attrNameLst>
                                          <p:attrName>style.visibility</p:attrName>
                                        </p:attrNameLst>
                                      </p:cBhvr>
                                      <p:to>
                                        <p:strVal val="visible"/>
                                      </p:to>
                                    </p:set>
                                    <p:animEffect transition="in" filter="blinds(horizontal)">
                                      <p:cBhvr>
                                        <p:cTn id="13" dur="500"/>
                                        <p:tgtEl>
                                          <p:spTgt spid="1105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0595"/>
                                        </p:tgtEl>
                                        <p:attrNameLst>
                                          <p:attrName>style.visibility</p:attrName>
                                        </p:attrNameLst>
                                      </p:cBhvr>
                                      <p:to>
                                        <p:strVal val="visible"/>
                                      </p:to>
                                    </p:set>
                                    <p:animEffect transition="in" filter="blinds(horizontal)">
                                      <p:cBhvr>
                                        <p:cTn id="18" dur="500"/>
                                        <p:tgtEl>
                                          <p:spTgt spid="110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4586" y="1269554"/>
            <a:ext cx="11053228"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能作为氯、溴、碘元素非金属性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原子得电子能力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递变规律的判断依据是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的熔点</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的酸性</a:t>
            </a:r>
            <a:endParaRPr lang="zh-CN" altLang="zh-CN" sz="1050" kern="100" dirty="0">
              <a:effectLst/>
              <a:latin typeface="宋体"/>
              <a:cs typeface="Courier New"/>
            </a:endParaRPr>
          </a:p>
        </p:txBody>
      </p:sp>
      <p:sp>
        <p:nvSpPr>
          <p:cNvPr id="12"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187803" y="1828188"/>
            <a:ext cx="595035" cy="737510"/>
          </a:xfrm>
          <a:prstGeom prst="rect">
            <a:avLst/>
          </a:prstGeom>
        </p:spPr>
        <p:txBody>
          <a:bodyPr wrap="none">
            <a:spAutoFit/>
          </a:bodyPr>
          <a:lstStyle/>
          <a:p>
            <a:pPr algn="just">
              <a:lnSpc>
                <a:spcPct val="150000"/>
              </a:lnSpc>
              <a:spcAft>
                <a:spcPts val="0"/>
              </a:spcAft>
            </a:pPr>
            <a:r>
              <a:rPr lang="en-US" altLang="zh-CN" sz="3200" b="1" kern="100" dirty="0" err="1">
                <a:solidFill>
                  <a:srgbClr val="FF0000"/>
                </a:solidFill>
                <a:latin typeface="Times New Roman"/>
                <a:ea typeface="华文细黑"/>
              </a:rPr>
              <a:t>bc</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062" y="1053530"/>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工业上，通过如下转化可制得</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a:t>
            </a:r>
            <a:endParaRPr lang="zh-CN" altLang="zh-CN" sz="1050" kern="100" dirty="0">
              <a:effectLst/>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276855001"/>
              </p:ext>
            </p:extLst>
          </p:nvPr>
        </p:nvGraphicFramePr>
        <p:xfrm>
          <a:off x="673100" y="1989634"/>
          <a:ext cx="11303000" cy="1435100"/>
        </p:xfrm>
        <a:graphic>
          <a:graphicData uri="http://schemas.openxmlformats.org/presentationml/2006/ole">
            <mc:AlternateContent xmlns:mc="http://schemas.openxmlformats.org/markup-compatibility/2006">
              <mc:Choice xmlns:v="urn:schemas-microsoft-com:vml" Requires="v">
                <p:oleObj spid="_x0000_s111819" name="文档" r:id="rId7" imgW="11304884" imgH="1436657" progId="Word.Document.12">
                  <p:embed/>
                </p:oleObj>
              </mc:Choice>
              <mc:Fallback>
                <p:oleObj name="文档" r:id="rId7" imgW="11304884" imgH="1436657" progId="Word.Document.12">
                  <p:embed/>
                  <p:pic>
                    <p:nvPicPr>
                      <p:cNvPr id="0" name=""/>
                      <p:cNvPicPr/>
                      <p:nvPr/>
                    </p:nvPicPr>
                    <p:blipFill>
                      <a:blip r:embed="rId8"/>
                      <a:stretch>
                        <a:fillRect/>
                      </a:stretch>
                    </p:blipFill>
                    <p:spPr>
                      <a:xfrm>
                        <a:off x="673100" y="1989634"/>
                        <a:ext cx="11303000" cy="1435100"/>
                      </a:xfrm>
                      <a:prstGeom prst="rect">
                        <a:avLst/>
                      </a:prstGeom>
                    </p:spPr>
                  </p:pic>
                </p:oleObj>
              </mc:Fallback>
            </mc:AlternateContent>
          </a:graphicData>
        </a:graphic>
      </p:graphicFrame>
      <p:sp>
        <p:nvSpPr>
          <p:cNvPr id="9" name="矩形 8"/>
          <p:cNvSpPr/>
          <p:nvPr/>
        </p:nvSpPr>
        <p:spPr>
          <a:xfrm>
            <a:off x="476062" y="2894909"/>
            <a:ext cx="11163760" cy="359711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完成</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中反应的总化学方程式：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中转化的基本反应类型是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，该反应过程能析出</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晶体而无其他晶体析出的原因是</a:t>
            </a:r>
            <a:r>
              <a:rPr lang="en-US" altLang="zh-CN" sz="2800" kern="100" dirty="0" smtClean="0">
                <a:latin typeface="Times New Roman"/>
                <a:ea typeface="华文细黑"/>
                <a:cs typeface="Courier New"/>
              </a:rPr>
              <a:t>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endParaRPr lang="zh-CN" altLang="zh-CN" sz="1050" kern="100" dirty="0">
              <a:latin typeface="宋体"/>
              <a:cs typeface="Courier New"/>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726414" y="4725938"/>
            <a:ext cx="5265336" cy="661015"/>
          </a:xfrm>
          <a:prstGeom prst="rect">
            <a:avLst/>
          </a:prstGeom>
        </p:spPr>
        <p:txBody>
          <a:bodyPr wrap="square">
            <a:spAutoFit/>
          </a:bodyPr>
          <a:lstStyle/>
          <a:p>
            <a:pPr algn="just">
              <a:lnSpc>
                <a:spcPct val="150000"/>
              </a:lnSpc>
              <a:spcAft>
                <a:spcPts val="0"/>
              </a:spcAft>
            </a:pPr>
            <a:r>
              <a:rPr lang="zh-CN" altLang="zh-CN" sz="2800" b="1" kern="100" dirty="0" smtClean="0">
                <a:solidFill>
                  <a:srgbClr val="FF0000"/>
                </a:solidFill>
                <a:latin typeface="Times New Roman"/>
                <a:ea typeface="华文细黑"/>
                <a:cs typeface="Times New Roman"/>
              </a:rPr>
              <a:t>室温</a:t>
            </a:r>
            <a:r>
              <a:rPr lang="zh-CN" altLang="zh-CN" sz="2800" b="1" kern="100" dirty="0">
                <a:solidFill>
                  <a:srgbClr val="FF0000"/>
                </a:solidFill>
                <a:latin typeface="Times New Roman"/>
                <a:ea typeface="华文细黑"/>
                <a:cs typeface="Times New Roman"/>
              </a:rPr>
              <a:t>下，氯酸钾在水中的</a:t>
            </a:r>
            <a:r>
              <a:rPr lang="zh-CN" altLang="zh-CN" sz="2800" b="1" kern="100" dirty="0" smtClean="0">
                <a:solidFill>
                  <a:srgbClr val="FF0000"/>
                </a:solidFill>
                <a:latin typeface="Times New Roman"/>
                <a:ea typeface="华文细黑"/>
                <a:cs typeface="Times New Roman"/>
              </a:rPr>
              <a:t>溶解度</a:t>
            </a:r>
            <a:endParaRPr lang="en-US" altLang="zh-CN" sz="2800" b="1" kern="100" dirty="0" smtClean="0">
              <a:solidFill>
                <a:srgbClr val="FF0000"/>
              </a:solidFill>
              <a:latin typeface="Times New Roman"/>
              <a:ea typeface="华文细黑"/>
              <a:cs typeface="Times New Roman"/>
            </a:endParaRPr>
          </a:p>
        </p:txBody>
      </p:sp>
      <p:sp>
        <p:nvSpPr>
          <p:cNvPr id="3" name="矩形 2"/>
          <p:cNvSpPr/>
          <p:nvPr/>
        </p:nvSpPr>
        <p:spPr>
          <a:xfrm>
            <a:off x="5268272" y="4149874"/>
            <a:ext cx="2051070" cy="523220"/>
          </a:xfrm>
          <a:prstGeom prst="rect">
            <a:avLst/>
          </a:prstGeom>
        </p:spPr>
        <p:txBody>
          <a:bodyPr wrap="square">
            <a:spAutoFit/>
          </a:bodyPr>
          <a:lstStyle/>
          <a:p>
            <a:r>
              <a:rPr lang="zh-CN" altLang="zh-CN" sz="2800" b="1" kern="100" dirty="0">
                <a:solidFill>
                  <a:srgbClr val="FF0000"/>
                </a:solidFill>
                <a:latin typeface="Times New Roman"/>
                <a:ea typeface="华文细黑"/>
                <a:cs typeface="Times New Roman"/>
              </a:rPr>
              <a:t>复分解反应　</a:t>
            </a:r>
            <a:endParaRPr lang="zh-CN" altLang="en-US" sz="2800" dirty="0"/>
          </a:p>
        </p:txBody>
      </p:sp>
      <p:sp>
        <p:nvSpPr>
          <p:cNvPr id="4" name="矩形 3"/>
          <p:cNvSpPr/>
          <p:nvPr/>
        </p:nvSpPr>
        <p:spPr>
          <a:xfrm>
            <a:off x="550590" y="5412920"/>
            <a:ext cx="3416320" cy="738664"/>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明显小于其他</a:t>
            </a:r>
            <a:r>
              <a:rPr lang="zh-CN" altLang="zh-CN" sz="2800" b="1" kern="100" dirty="0" smtClean="0">
                <a:solidFill>
                  <a:srgbClr val="FF0000"/>
                </a:solidFill>
                <a:latin typeface="Times New Roman"/>
                <a:ea typeface="华文细黑"/>
                <a:cs typeface="Times New Roman"/>
              </a:rPr>
              <a:t>晶体</a:t>
            </a:r>
            <a:r>
              <a:rPr lang="zh-CN" altLang="en-US" sz="2800" b="1" kern="100" dirty="0" smtClean="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646635379"/>
              </p:ext>
            </p:extLst>
          </p:nvPr>
        </p:nvGraphicFramePr>
        <p:xfrm>
          <a:off x="6500460" y="3602838"/>
          <a:ext cx="10885488" cy="1000125"/>
        </p:xfrm>
        <a:graphic>
          <a:graphicData uri="http://schemas.openxmlformats.org/presentationml/2006/ole">
            <mc:AlternateContent xmlns:mc="http://schemas.openxmlformats.org/markup-compatibility/2006">
              <mc:Choice xmlns:v="urn:schemas-microsoft-com:vml" Requires="v">
                <p:oleObj spid="_x0000_s111820" name="文档" r:id="rId9" imgW="11014826" imgH="1017408" progId="Word.Document.12">
                  <p:embed/>
                </p:oleObj>
              </mc:Choice>
              <mc:Fallback>
                <p:oleObj name="文档" r:id="rId9" imgW="11014826" imgH="1017408" progId="Word.Document.12">
                  <p:embed/>
                  <p:pic>
                    <p:nvPicPr>
                      <p:cNvPr id="0" name="对象 7"/>
                      <p:cNvPicPr>
                        <a:picLocks noChangeAspect="1" noChangeArrowheads="1"/>
                      </p:cNvPicPr>
                      <p:nvPr/>
                    </p:nvPicPr>
                    <p:blipFill>
                      <a:blip r:embed="rId10"/>
                      <a:srcRect/>
                      <a:stretch>
                        <a:fillRect/>
                      </a:stretch>
                    </p:blipFill>
                    <p:spPr bwMode="auto">
                      <a:xfrm>
                        <a:off x="6500460" y="3602838"/>
                        <a:ext cx="1088548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9865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2104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765498"/>
            <a:ext cx="10947562"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某研究性学习小组的同学利用</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、浓盐酸反应来制取干燥的氯气并验证其有无漂白性，所用装置如图所示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可重复使用，不含制气装置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3666" name="Picture 2" descr="HX1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483" y="2973411"/>
            <a:ext cx="8225250" cy="27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4606" y="1474540"/>
            <a:ext cx="10269944" cy="3539430"/>
          </a:xfrm>
          <a:prstGeom prst="rect">
            <a:avLst/>
          </a:prstGeom>
        </p:spPr>
        <p:txBody>
          <a:bodyPr>
            <a:spAutoFit/>
          </a:bodyPr>
          <a:lstStyle/>
          <a:p>
            <a:pPr algn="just">
              <a:lnSpc>
                <a:spcPct val="16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DACBE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DABAE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的主要用途是制备</a:t>
            </a:r>
            <a:r>
              <a:rPr lang="en-US" altLang="zh-CN" sz="2800" kern="100" dirty="0">
                <a:latin typeface="Times New Roman"/>
                <a:ea typeface="华文细黑"/>
                <a:cs typeface="Courier New"/>
              </a:rPr>
              <a:t>NaClO</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在实验中使用到装置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且有色布条褪色，则说明湿润的氯气</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6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漂白性</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31070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5" name="Picture 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0" y="3069754"/>
            <a:ext cx="9892027" cy="173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7654" y="981522"/>
            <a:ext cx="11388152" cy="16311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与非金属反应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2HCl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7030579"/>
              </p:ext>
            </p:extLst>
          </p:nvPr>
        </p:nvGraphicFramePr>
        <p:xfrm>
          <a:off x="3185127" y="1713989"/>
          <a:ext cx="2000250" cy="838200"/>
        </p:xfrm>
        <a:graphic>
          <a:graphicData uri="http://schemas.openxmlformats.org/presentationml/2006/ole">
            <mc:AlternateContent xmlns:mc="http://schemas.openxmlformats.org/markup-compatibility/2006">
              <mc:Choice xmlns:v="urn:schemas-microsoft-com:vml" Requires="v">
                <p:oleObj spid="_x0000_s3472" name="文档" r:id="rId4" imgW="2001029" imgH="838110" progId="Word.Document.12">
                  <p:embed/>
                </p:oleObj>
              </mc:Choice>
              <mc:Fallback>
                <p:oleObj name="文档" r:id="rId4" imgW="2001029" imgH="838110" progId="Word.Document.12">
                  <p:embed/>
                  <p:pic>
                    <p:nvPicPr>
                      <p:cNvPr id="0" name=""/>
                      <p:cNvPicPr/>
                      <p:nvPr/>
                    </p:nvPicPr>
                    <p:blipFill>
                      <a:blip r:embed="rId5"/>
                      <a:stretch>
                        <a:fillRect/>
                      </a:stretch>
                    </p:blipFill>
                    <p:spPr>
                      <a:xfrm>
                        <a:off x="3185127" y="1713989"/>
                        <a:ext cx="2000250" cy="838200"/>
                      </a:xfrm>
                      <a:prstGeom prst="rect">
                        <a:avLst/>
                      </a:prstGeom>
                    </p:spPr>
                  </p:pic>
                </p:oleObj>
              </mc:Fallback>
            </mc:AlternateContent>
          </a:graphicData>
        </a:graphic>
      </p:graphicFrame>
      <p:pic>
        <p:nvPicPr>
          <p:cNvPr id="3270" name="Picture 198"/>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12797" y="3278397"/>
            <a:ext cx="971685" cy="48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1" name="Picture 1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7285" y="4251252"/>
            <a:ext cx="938571" cy="4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2" name="Picture 2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4529" y="3280061"/>
            <a:ext cx="939908" cy="4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4" name="Picture 2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3867" y="4267925"/>
            <a:ext cx="903809" cy="42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3025793" y="3928385"/>
            <a:ext cx="711864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982813" y="2523280"/>
            <a:ext cx="688682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挥发性酸</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a:t>
            </a:r>
            <a:r>
              <a:rPr lang="zh-CN" altLang="en-US"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HBr</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碰到水形成酸雾</a:t>
            </a:r>
            <a:endParaRPr lang="zh-CN" altLang="en-US" sz="3200" dirty="0"/>
          </a:p>
        </p:txBody>
      </p:sp>
      <p:pic>
        <p:nvPicPr>
          <p:cNvPr id="2" name="图片 1"/>
          <p:cNvPicPr>
            <a:picLocks noChangeAspect="1"/>
          </p:cNvPicPr>
          <p:nvPr/>
        </p:nvPicPr>
        <p:blipFill rotWithShape="1">
          <a:blip r:embed="rId11">
            <a:extLst>
              <a:ext uri="{28A0092B-C50C-407E-A947-70E740481C1C}">
                <a14:useLocalDpi xmlns:a14="http://schemas.microsoft.com/office/drawing/2010/main" val="0"/>
              </a:ext>
            </a:extLst>
          </a:blip>
          <a:srcRect t="-1" r="67360" b="-6715"/>
          <a:stretch/>
        </p:blipFill>
        <p:spPr>
          <a:xfrm>
            <a:off x="9831410" y="-1"/>
            <a:ext cx="2363524" cy="3108056"/>
          </a:xfrm>
          <a:prstGeom prst="rect">
            <a:avLst/>
          </a:prstGeom>
        </p:spPr>
      </p:pic>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down)">
                                      <p:cBhvr>
                                        <p:cTn id="14" dur="500"/>
                                        <p:tgtEl>
                                          <p:spTgt spid="12">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5"/>
                                        </p:tgtEl>
                                        <p:attrNameLst>
                                          <p:attrName>style.visibility</p:attrName>
                                        </p:attrNameLst>
                                      </p:cBhvr>
                                      <p:to>
                                        <p:strVal val="visible"/>
                                      </p:to>
                                    </p:set>
                                    <p:animEffect transition="in" filter="wipe(left)">
                                      <p:cBhvr>
                                        <p:cTn id="27" dur="1000"/>
                                        <p:tgtEl>
                                          <p:spTgt spid="32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70"/>
                                        </p:tgtEl>
                                        <p:attrNameLst>
                                          <p:attrName>style.visibility</p:attrName>
                                        </p:attrNameLst>
                                      </p:cBhvr>
                                      <p:to>
                                        <p:strVal val="visible"/>
                                      </p:to>
                                    </p:set>
                                    <p:animEffect transition="in" filter="blinds(horizontal)">
                                      <p:cBhvr>
                                        <p:cTn id="32" dur="500"/>
                                        <p:tgtEl>
                                          <p:spTgt spid="327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72"/>
                                        </p:tgtEl>
                                        <p:attrNameLst>
                                          <p:attrName>style.visibility</p:attrName>
                                        </p:attrNameLst>
                                      </p:cBhvr>
                                      <p:to>
                                        <p:strVal val="visible"/>
                                      </p:to>
                                    </p:set>
                                    <p:animEffect transition="in" filter="blinds(horizontal)">
                                      <p:cBhvr>
                                        <p:cTn id="37" dur="500"/>
                                        <p:tgtEl>
                                          <p:spTgt spid="327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1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71"/>
                                        </p:tgtEl>
                                        <p:attrNameLst>
                                          <p:attrName>style.visibility</p:attrName>
                                        </p:attrNameLst>
                                      </p:cBhvr>
                                      <p:to>
                                        <p:strVal val="visible"/>
                                      </p:to>
                                    </p:set>
                                    <p:animEffect transition="in" filter="blinds(horizontal)">
                                      <p:cBhvr>
                                        <p:cTn id="52" dur="500"/>
                                        <p:tgtEl>
                                          <p:spTgt spid="327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274"/>
                                        </p:tgtEl>
                                        <p:attrNameLst>
                                          <p:attrName>style.visibility</p:attrName>
                                        </p:attrNameLst>
                                      </p:cBhvr>
                                      <p:to>
                                        <p:strVal val="visible"/>
                                      </p:to>
                                    </p:set>
                                    <p:animEffect transition="in" filter="blinds(horizontal)">
                                      <p:cBhvr>
                                        <p:cTn id="57" dur="500"/>
                                        <p:tgtEl>
                                          <p:spTgt spid="3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13607" y="837506"/>
            <a:ext cx="10901751" cy="5262979"/>
          </a:xfrm>
          <a:prstGeom prst="rect">
            <a:avLst/>
          </a:prstGeom>
        </p:spPr>
        <p:txBody>
          <a:bodyPr>
            <a:spAutoFit/>
          </a:bodyPr>
          <a:lstStyle/>
          <a:p>
            <a:pPr algn="just">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为验证干燥的氯气有无漂白性，就需要使进入到</a:t>
            </a:r>
            <a:r>
              <a:rPr lang="en-US" altLang="zh-CN" sz="2800" kern="100" dirty="0">
                <a:latin typeface="Times New Roman"/>
                <a:ea typeface="华文细黑"/>
              </a:rPr>
              <a:t>B</a:t>
            </a:r>
            <a:r>
              <a:rPr lang="zh-CN" altLang="zh-CN" sz="2800" kern="100" dirty="0">
                <a:latin typeface="Times New Roman"/>
                <a:ea typeface="华文细黑"/>
                <a:cs typeface="Times New Roman"/>
              </a:rPr>
              <a:t>装置中的氯气不含</a:t>
            </a:r>
            <a:r>
              <a:rPr lang="en-US" altLang="zh-CN" sz="2800" kern="100" dirty="0" err="1">
                <a:latin typeface="Times New Roman"/>
                <a:ea typeface="华文细黑"/>
              </a:rPr>
              <a:t>HCl</a:t>
            </a:r>
            <a:r>
              <a:rPr lang="zh-CN" altLang="zh-CN" sz="2800" kern="100" dirty="0">
                <a:latin typeface="Times New Roman"/>
                <a:ea typeface="华文细黑"/>
                <a:cs typeface="Times New Roman"/>
              </a:rPr>
              <a:t>及水蒸气，故应先用饱和食盐水除去</a:t>
            </a:r>
            <a:r>
              <a:rPr lang="en-US" altLang="zh-CN" sz="2800" kern="100" dirty="0" err="1">
                <a:latin typeface="Times New Roman"/>
                <a:ea typeface="华文细黑"/>
              </a:rPr>
              <a:t>HCl</a:t>
            </a:r>
            <a:r>
              <a:rPr lang="zh-CN" altLang="zh-CN" sz="2800" kern="100" dirty="0">
                <a:latin typeface="Times New Roman"/>
                <a:ea typeface="华文细黑"/>
                <a:cs typeface="Times New Roman"/>
              </a:rPr>
              <a:t>，再用浓硫酸除去水蒸气，为防止</a:t>
            </a:r>
            <a:r>
              <a:rPr lang="en-US" altLang="zh-CN" sz="2800" kern="100" dirty="0">
                <a:latin typeface="Times New Roman"/>
                <a:ea typeface="华文细黑"/>
              </a:rPr>
              <a:t>E</a:t>
            </a:r>
            <a:r>
              <a:rPr lang="zh-CN" altLang="zh-CN" sz="2800" kern="100" dirty="0">
                <a:latin typeface="Times New Roman"/>
                <a:ea typeface="华文细黑"/>
                <a:cs typeface="Times New Roman"/>
              </a:rPr>
              <a:t>装置中水蒸气进入</a:t>
            </a:r>
            <a:r>
              <a:rPr lang="en-US" altLang="zh-CN" sz="2800" kern="100" dirty="0">
                <a:latin typeface="Times New Roman"/>
                <a:ea typeface="华文细黑"/>
              </a:rPr>
              <a:t>B</a:t>
            </a:r>
            <a:r>
              <a:rPr lang="zh-CN" altLang="zh-CN" sz="2800" kern="100" dirty="0">
                <a:latin typeface="Times New Roman"/>
                <a:ea typeface="华文细黑"/>
                <a:cs typeface="Times New Roman"/>
              </a:rPr>
              <a:t>装置中，在</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装置之间还应加装一个</a:t>
            </a:r>
            <a:r>
              <a:rPr lang="en-US" altLang="zh-CN" sz="2800" kern="100" dirty="0">
                <a:latin typeface="Times New Roman"/>
                <a:ea typeface="华文细黑"/>
              </a:rPr>
              <a:t>A</a:t>
            </a:r>
            <a:r>
              <a:rPr lang="zh-CN" altLang="zh-CN" sz="2800" kern="100" dirty="0">
                <a:latin typeface="Times New Roman"/>
                <a:ea typeface="华文细黑"/>
                <a:cs typeface="Times New Roman"/>
              </a:rPr>
              <a:t>装置，尾气用</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本</a:t>
            </a:r>
            <a:r>
              <a:rPr lang="zh-CN" altLang="zh-CN" sz="2800" kern="100" dirty="0">
                <a:latin typeface="Times New Roman"/>
                <a:ea typeface="华文细黑"/>
                <a:cs typeface="Times New Roman"/>
              </a:rPr>
              <a:t>实验的目的是验证干燥的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是否具有漂白性，故不需要使用装置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使湿润的有色布条褪色是因为氯气与水反应生成的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具有漂白性，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09882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719" y="904222"/>
            <a:ext cx="11185087"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已知常温下氯酸钾与浓盐酸反应放出氯气，现按下图进行卤素的性质实验。玻璃管内装有分别滴有不同溶液的白色棉球，反应一段时间后，对图中指定部分颜色描述正确的是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621291734"/>
              </p:ext>
            </p:extLst>
          </p:nvPr>
        </p:nvGraphicFramePr>
        <p:xfrm>
          <a:off x="838622" y="2997746"/>
          <a:ext cx="5173750" cy="3373932"/>
        </p:xfrm>
        <a:graphic>
          <a:graphicData uri="http://schemas.openxmlformats.org/drawingml/2006/table">
            <a:tbl>
              <a:tblPr/>
              <a:tblGrid>
                <a:gridCol w="963630"/>
                <a:gridCol w="1319230"/>
                <a:gridCol w="963630"/>
                <a:gridCol w="963630"/>
                <a:gridCol w="963630"/>
              </a:tblGrid>
              <a:tr h="465283">
                <a:tc>
                  <a:txBody>
                    <a:bodyPr/>
                    <a:lstStyle/>
                    <a:p>
                      <a:pPr algn="ctr">
                        <a:lnSpc>
                          <a:spcPct val="150000"/>
                        </a:lnSpc>
                        <a:spcAft>
                          <a:spcPts val="0"/>
                        </a:spcAft>
                      </a:pPr>
                      <a:r>
                        <a:rPr lang="zh-CN" sz="2800" kern="100" baseline="0">
                          <a:effectLst/>
                          <a:latin typeface="Times New Roman"/>
                          <a:ea typeface="华文细黑"/>
                          <a:cs typeface="Times New Roman"/>
                        </a:rPr>
                        <a:t>选项</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A</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283">
                <a:tc>
                  <a:txBody>
                    <a:bodyPr/>
                    <a:lstStyle/>
                    <a:p>
                      <a:pPr algn="ctr">
                        <a:lnSpc>
                          <a:spcPct val="150000"/>
                        </a:lnSpc>
                        <a:spcAft>
                          <a:spcPts val="0"/>
                        </a:spcAft>
                      </a:pPr>
                      <a:r>
                        <a:rPr lang="en-US" sz="2800" kern="100" baseline="0">
                          <a:effectLst/>
                          <a:latin typeface="Times New Roman"/>
                          <a:ea typeface="华文细黑"/>
                          <a:cs typeface="Courier New"/>
                        </a:rPr>
                        <a:t>B</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C</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D</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a:effectLst/>
                          <a:latin typeface="Times New Roman"/>
                          <a:ea typeface="华文细黑"/>
                          <a:cs typeface="Times New Roman"/>
                        </a:rPr>
                        <a:t>白色</a:t>
                      </a:r>
                      <a:endParaRPr lang="zh-CN" sz="2800" kern="100" baseline="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2" descr="HX1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961" y="2394985"/>
            <a:ext cx="3375227" cy="394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15533" y="1269554"/>
            <a:ext cx="10536859" cy="332398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处产生的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，通</a:t>
            </a:r>
            <a:r>
              <a:rPr lang="zh-CN" altLang="zh-CN" sz="2800" kern="100" dirty="0">
                <a:latin typeface="Times New Roman"/>
                <a:ea typeface="华文细黑"/>
                <a:cs typeface="Times New Roman"/>
              </a:rPr>
              <a:t>过</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为黄绿色，</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为橙色，</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遇碱产生白色</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可知应选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73650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0294" y="765498"/>
            <a:ext cx="11185087"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某同学向一支试管中按一定的顺序分别加入下列几种物质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一种物质只加一次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a.KI</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稀硫酸；</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氯水。发现溶液颜色按如下顺序变化：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蓝色。下列对此过程进行的分析中错误的是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加入以上药品的顺序是</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e</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反应的化学方程式为</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=5NaI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溶液由棕黄色变为蓝色的原因是淀粉溶液遇碘变蓝色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④→⑤</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49025" y="1269554"/>
            <a:ext cx="10581133" cy="3539430"/>
          </a:xfrm>
          <a:prstGeom prst="rect">
            <a:avLst/>
          </a:prstGeom>
        </p:spPr>
        <p:txBody>
          <a:bodyPr>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溶液颜色变化：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棕黄色说明有碘生成，</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蓝色说明是碘遇淀粉溶液显色，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无色说明碘被消耗，</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蓝色说明又生成了碘，此时发生的是</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在酸性条件下生成碘的氧化还原反应。</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045" y="1125538"/>
            <a:ext cx="11010769"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下列实验现象与新制氯水中的某些成分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括号内物质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没有关系的是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固体加入新制氯水中，有无色气泡产生</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使红色布条褪色</a:t>
            </a:r>
            <a:r>
              <a:rPr lang="en-US" altLang="zh-CN" sz="2800" kern="100" dirty="0">
                <a:latin typeface="Times New Roman"/>
                <a:ea typeface="华文细黑"/>
                <a:cs typeface="Courier New"/>
              </a:rPr>
              <a:t>(HClO)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溶液中滴加氯水后，再滴加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溶液，发现呈血红色</a:t>
            </a:r>
            <a:r>
              <a:rPr lang="en-US" altLang="zh-CN" sz="2800" kern="100" dirty="0">
                <a:latin typeface="Times New Roman"/>
                <a:ea typeface="华文细黑"/>
                <a:cs typeface="Courier New"/>
              </a:rPr>
              <a:t>(HCl)</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50940" y="1269554"/>
            <a:ext cx="10686944"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氯水显酸性，能与碳酸氢钠反应放出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氯酸具有强氧化性，能使有色布条褪色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离子和硝酸银反应生成氯化银白色沉淀，因此选项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都是有关系的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选</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中，氯化氢不能氧化亚铁离子，选项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关系不正确。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8162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031" y="549474"/>
            <a:ext cx="11344407"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碘在地壳中主要以</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的形式存在，在海水中主要以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的形式存在，几种粒子之间的转化关系如图所示：</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7762" name="Picture 2" descr="HX1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99226" y="1879526"/>
            <a:ext cx="6077394" cy="1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3539" y="3133158"/>
            <a:ext cx="11344407" cy="3453253"/>
          </a:xfrm>
          <a:prstGeom prst="rect">
            <a:avLst/>
          </a:prstGeom>
        </p:spPr>
        <p:txBody>
          <a:bodyPr>
            <a:spAutoFit/>
          </a:bodyPr>
          <a:lstStyle/>
          <a:p>
            <a:pPr algn="just">
              <a:lnSpc>
                <a:spcPct val="13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试纸和食醋检验加碘盐时</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试纸会变蓝</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足量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能使湿润的、已变蓝的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试纸褪色的原因可能是</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p>
          <a:p>
            <a:pPr algn="just">
              <a:lnSpc>
                <a:spcPct val="130000"/>
              </a:lnSpc>
              <a:spcAft>
                <a:spcPts val="0"/>
              </a:spcAft>
            </a:pPr>
            <a:r>
              <a:rPr lang="en-US" altLang="zh-CN" sz="2800" kern="100" baseline="-25000" dirty="0">
                <a:latin typeface="Times New Roman"/>
                <a:ea typeface="华文细黑"/>
                <a:cs typeface="Courier New"/>
              </a:rPr>
              <a:t> </a:t>
            </a:r>
            <a:r>
              <a:rPr lang="en-US" altLang="zh-CN" sz="2800" kern="100" baseline="-250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10HCl</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由图可知氧化性的强弱顺序为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&gt;IO</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中若生成</a:t>
            </a:r>
            <a:r>
              <a:rPr lang="en-US" altLang="zh-CN" sz="2800" kern="100" dirty="0">
                <a:latin typeface="Times New Roman"/>
                <a:ea typeface="华文细黑"/>
                <a:cs typeface="Courier New"/>
              </a:rPr>
              <a:t>1 mol 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，则反应中转移的电子数为</a:t>
            </a:r>
            <a:r>
              <a:rPr lang="en-US" altLang="zh-CN" sz="2800" kern="100" dirty="0" smtClean="0">
                <a:latin typeface="Times New Roman"/>
                <a:ea typeface="华文细黑"/>
                <a:cs typeface="Courier New"/>
              </a:rPr>
              <a:t>10</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2301207"/>
              </p:ext>
            </p:extLst>
          </p:nvPr>
        </p:nvGraphicFramePr>
        <p:xfrm>
          <a:off x="6906592" y="5374010"/>
          <a:ext cx="450850" cy="647700"/>
        </p:xfrm>
        <a:graphic>
          <a:graphicData uri="http://schemas.openxmlformats.org/presentationml/2006/ole">
            <mc:AlternateContent xmlns:mc="http://schemas.openxmlformats.org/markup-compatibility/2006">
              <mc:Choice xmlns:v="urn:schemas-microsoft-com:vml" Requires="v">
                <p:oleObj spid="_x0000_s117949" name="文档" r:id="rId18" imgW="451474" imgH="647303" progId="Word.Document.12">
                  <p:embed/>
                </p:oleObj>
              </mc:Choice>
              <mc:Fallback>
                <p:oleObj name="文档" r:id="rId18" imgW="451474" imgH="647303" progId="Word.Document.12">
                  <p:embed/>
                  <p:pic>
                    <p:nvPicPr>
                      <p:cNvPr id="0" name=""/>
                      <p:cNvPicPr/>
                      <p:nvPr/>
                    </p:nvPicPr>
                    <p:blipFill>
                      <a:blip r:embed="rId19"/>
                      <a:stretch>
                        <a:fillRect/>
                      </a:stretch>
                    </p:blipFill>
                    <p:spPr>
                      <a:xfrm>
                        <a:off x="6906592" y="5374010"/>
                        <a:ext cx="450850" cy="647700"/>
                      </a:xfrm>
                      <a:prstGeom prst="rect">
                        <a:avLst/>
                      </a:prstGeom>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58212" y="1269554"/>
            <a:ext cx="1117901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加碘盐中含有</a:t>
            </a:r>
            <a:r>
              <a:rPr lang="en-US" altLang="zh-CN" sz="2800" kern="100" dirty="0" smtClean="0">
                <a:latin typeface="Times New Roman"/>
                <a:ea typeface="华文细黑"/>
                <a:cs typeface="Courier New"/>
              </a:rPr>
              <a:t>IO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在酸性条件下可被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根据图示转化关系可知</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可知氧化性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IO &gt;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&gt;IO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根据关系式</a:t>
            </a:r>
            <a:r>
              <a:rPr lang="en-US" altLang="zh-CN" sz="2800" kern="100" dirty="0" smtClean="0">
                <a:latin typeface="Times New Roman"/>
                <a:ea typeface="华文细黑"/>
                <a:cs typeface="Courier New"/>
              </a:rPr>
              <a:t>2IO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96109648"/>
              </p:ext>
            </p:extLst>
          </p:nvPr>
        </p:nvGraphicFramePr>
        <p:xfrm>
          <a:off x="4140104" y="1365148"/>
          <a:ext cx="463550" cy="647700"/>
        </p:xfrm>
        <a:graphic>
          <a:graphicData uri="http://schemas.openxmlformats.org/presentationml/2006/ole">
            <mc:AlternateContent xmlns:mc="http://schemas.openxmlformats.org/markup-compatibility/2006">
              <mc:Choice xmlns:v="urn:schemas-microsoft-com:vml" Requires="v">
                <p:oleObj spid="_x0000_s44793" name="文档" r:id="rId3" imgW="464075" imgH="647303" progId="Word.Document.12">
                  <p:embed/>
                </p:oleObj>
              </mc:Choice>
              <mc:Fallback>
                <p:oleObj name="文档" r:id="rId3" imgW="464075" imgH="647303" progId="Word.Document.12">
                  <p:embed/>
                  <p:pic>
                    <p:nvPicPr>
                      <p:cNvPr id="0" name=""/>
                      <p:cNvPicPr/>
                      <p:nvPr/>
                    </p:nvPicPr>
                    <p:blipFill>
                      <a:blip r:embed="rId4"/>
                      <a:stretch>
                        <a:fillRect/>
                      </a:stretch>
                    </p:blipFill>
                    <p:spPr>
                      <a:xfrm>
                        <a:off x="4140104" y="1365148"/>
                        <a:ext cx="463550" cy="6477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52913090"/>
              </p:ext>
            </p:extLst>
          </p:nvPr>
        </p:nvGraphicFramePr>
        <p:xfrm>
          <a:off x="9435380" y="2653671"/>
          <a:ext cx="463550" cy="647700"/>
        </p:xfrm>
        <a:graphic>
          <a:graphicData uri="http://schemas.openxmlformats.org/presentationml/2006/ole">
            <mc:AlternateContent xmlns:mc="http://schemas.openxmlformats.org/markup-compatibility/2006">
              <mc:Choice xmlns:v="urn:schemas-microsoft-com:vml" Requires="v">
                <p:oleObj spid="_x0000_s44794" name="文档" r:id="rId5" imgW="464075" imgH="647303" progId="Word.Document.12">
                  <p:embed/>
                </p:oleObj>
              </mc:Choice>
              <mc:Fallback>
                <p:oleObj name="文档" r:id="rId5" imgW="464075" imgH="647303" progId="Word.Document.12">
                  <p:embed/>
                  <p:pic>
                    <p:nvPicPr>
                      <p:cNvPr id="0" name=""/>
                      <p:cNvPicPr/>
                      <p:nvPr/>
                    </p:nvPicPr>
                    <p:blipFill>
                      <a:blip r:embed="rId6"/>
                      <a:stretch>
                        <a:fillRect/>
                      </a:stretch>
                    </p:blipFill>
                    <p:spPr>
                      <a:xfrm>
                        <a:off x="9435380" y="2653671"/>
                        <a:ext cx="463550" cy="6477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853441231"/>
              </p:ext>
            </p:extLst>
          </p:nvPr>
        </p:nvGraphicFramePr>
        <p:xfrm>
          <a:off x="4072880" y="3298478"/>
          <a:ext cx="463550" cy="647700"/>
        </p:xfrm>
        <a:graphic>
          <a:graphicData uri="http://schemas.openxmlformats.org/presentationml/2006/ole">
            <mc:AlternateContent xmlns:mc="http://schemas.openxmlformats.org/markup-compatibility/2006">
              <mc:Choice xmlns:v="urn:schemas-microsoft-com:vml" Requires="v">
                <p:oleObj spid="_x0000_s44795" name="文档" r:id="rId7" imgW="464075" imgH="647303" progId="Word.Document.12">
                  <p:embed/>
                </p:oleObj>
              </mc:Choice>
              <mc:Fallback>
                <p:oleObj name="文档" r:id="rId7" imgW="464075" imgH="647303" progId="Word.Document.12">
                  <p:embed/>
                  <p:pic>
                    <p:nvPicPr>
                      <p:cNvPr id="0" name=""/>
                      <p:cNvPicPr/>
                      <p:nvPr/>
                    </p:nvPicPr>
                    <p:blipFill>
                      <a:blip r:embed="rId6"/>
                      <a:stretch>
                        <a:fillRect/>
                      </a:stretch>
                    </p:blipFill>
                    <p:spPr>
                      <a:xfrm>
                        <a:off x="4072880" y="3298478"/>
                        <a:ext cx="463550" cy="6477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209512947"/>
              </p:ext>
            </p:extLst>
          </p:nvPr>
        </p:nvGraphicFramePr>
        <p:xfrm>
          <a:off x="2854846" y="3933850"/>
          <a:ext cx="463550" cy="647700"/>
        </p:xfrm>
        <a:graphic>
          <a:graphicData uri="http://schemas.openxmlformats.org/presentationml/2006/ole">
            <mc:AlternateContent xmlns:mc="http://schemas.openxmlformats.org/markup-compatibility/2006">
              <mc:Choice xmlns:v="urn:schemas-microsoft-com:vml" Requires="v">
                <p:oleObj spid="_x0000_s44796" name="文档" r:id="rId8" imgW="464075" imgH="647303" progId="Word.Document.12">
                  <p:embed/>
                </p:oleObj>
              </mc:Choice>
              <mc:Fallback>
                <p:oleObj name="文档" r:id="rId8" imgW="464075" imgH="647303" progId="Word.Document.12">
                  <p:embed/>
                  <p:pic>
                    <p:nvPicPr>
                      <p:cNvPr id="0" name=""/>
                      <p:cNvPicPr/>
                      <p:nvPr/>
                    </p:nvPicPr>
                    <p:blipFill>
                      <a:blip r:embed="rId6"/>
                      <a:stretch>
                        <a:fillRect/>
                      </a:stretch>
                    </p:blipFill>
                    <p:spPr>
                      <a:xfrm>
                        <a:off x="2854846" y="3933850"/>
                        <a:ext cx="463550" cy="647700"/>
                      </a:xfrm>
                      <a:prstGeom prst="rect">
                        <a:avLst/>
                      </a:prstGeom>
                    </p:spPr>
                  </p:pic>
                </p:oleObj>
              </mc:Fallback>
            </mc:AlternateContent>
          </a:graphicData>
        </a:graphic>
      </p:graphicFrame>
      <p:sp>
        <p:nvSpPr>
          <p:cNvPr id="24" name="Rectangle 21">
            <a:hlinkClick r:id="rId9"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0"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1"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2"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3"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4"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5"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6"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7"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8"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9"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0"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1"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2"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674918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linds(horizontal)">
                                      <p:cBhvr>
                                        <p:cTn id="14" dur="750"/>
                                        <p:tgtEl>
                                          <p:spTgt spid="7">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linds(horizontal)">
                                      <p:cBhvr>
                                        <p:cTn id="18" dur="750"/>
                                        <p:tgtEl>
                                          <p:spTgt spid="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75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750"/>
                                        <p:tgtEl>
                                          <p:spTgt spid="22"/>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750"/>
                                        <p:tgtEl>
                                          <p:spTgt spid="7">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750"/>
                                        <p:tgtEl>
                                          <p:spTgt spid="23"/>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blinds(horizontal)">
                                      <p:cBhvr>
                                        <p:cTn id="35"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21482"/>
            <a:ext cx="1140990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mol</a:t>
            </a:r>
            <a:r>
              <a:rPr lang="zh-CN" altLang="zh-CN" sz="2800" kern="100" dirty="0">
                <a:latin typeface="Times New Roman"/>
                <a:ea typeface="华文细黑"/>
                <a:cs typeface="Times New Roman"/>
              </a:rPr>
              <a:t>的溶液中通入标准状况下的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的体积和溶液中相关离子的物质的量的关系图正确的是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64420552"/>
              </p:ext>
            </p:extLst>
          </p:nvPr>
        </p:nvGraphicFramePr>
        <p:xfrm>
          <a:off x="2139181" y="750174"/>
          <a:ext cx="577850" cy="673100"/>
        </p:xfrm>
        <a:graphic>
          <a:graphicData uri="http://schemas.openxmlformats.org/presentationml/2006/ole">
            <mc:AlternateContent xmlns:mc="http://schemas.openxmlformats.org/markup-compatibility/2006">
              <mc:Choice xmlns:v="urn:schemas-microsoft-com:vml" Requires="v">
                <p:oleObj spid="_x0000_s118976" name="文档" r:id="rId17" imgW="578563" imgH="672864" progId="Word.Document.12">
                  <p:embed/>
                </p:oleObj>
              </mc:Choice>
              <mc:Fallback>
                <p:oleObj name="文档" r:id="rId17" imgW="578563" imgH="672864" progId="Word.Document.12">
                  <p:embed/>
                  <p:pic>
                    <p:nvPicPr>
                      <p:cNvPr id="0" name=""/>
                      <p:cNvPicPr/>
                      <p:nvPr/>
                    </p:nvPicPr>
                    <p:blipFill>
                      <a:blip r:embed="rId18"/>
                      <a:stretch>
                        <a:fillRect/>
                      </a:stretch>
                    </p:blipFill>
                    <p:spPr>
                      <a:xfrm>
                        <a:off x="2139181" y="750174"/>
                        <a:ext cx="577850" cy="673100"/>
                      </a:xfrm>
                      <a:prstGeom prst="rect">
                        <a:avLst/>
                      </a:prstGeom>
                    </p:spPr>
                  </p:pic>
                </p:oleObj>
              </mc:Fallback>
            </mc:AlternateContent>
          </a:graphicData>
        </a:graphic>
      </p:graphicFrame>
      <p:pic>
        <p:nvPicPr>
          <p:cNvPr id="118787" name="Picture 3" descr="HX19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82037" y="2013985"/>
            <a:ext cx="5914323" cy="21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HX19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014333" y="4273492"/>
            <a:ext cx="6033201" cy="217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0590" y="296301"/>
            <a:ext cx="1127539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与还原性无机化合物反应：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与碘化钾溶液反应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水溶液反应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0" name="矩形 9"/>
          <p:cNvSpPr/>
          <p:nvPr/>
        </p:nvSpPr>
        <p:spPr>
          <a:xfrm>
            <a:off x="4253867" y="1018425"/>
            <a:ext cx="3652282"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2KI</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=2KCl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sz="2800" b="1" dirty="0">
              <a:solidFill>
                <a:srgbClr val="0000FF"/>
              </a:solidFill>
            </a:endParaRPr>
          </a:p>
        </p:txBody>
      </p:sp>
      <p:sp>
        <p:nvSpPr>
          <p:cNvPr id="13" name="矩形 12"/>
          <p:cNvSpPr/>
          <p:nvPr/>
        </p:nvSpPr>
        <p:spPr>
          <a:xfrm>
            <a:off x="3934966" y="3557869"/>
            <a:ext cx="560954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4</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2HCl</a:t>
            </a:r>
            <a:endParaRPr lang="zh-CN" altLang="en-US" sz="2800" b="1" dirty="0">
              <a:solidFill>
                <a:srgbClr val="0000FF"/>
              </a:solidFill>
            </a:endParaRPr>
          </a:p>
        </p:txBody>
      </p:sp>
      <p:sp>
        <p:nvSpPr>
          <p:cNvPr id="14" name="矩形 13"/>
          <p:cNvSpPr/>
          <p:nvPr/>
        </p:nvSpPr>
        <p:spPr>
          <a:xfrm>
            <a:off x="4150990" y="4858205"/>
            <a:ext cx="36923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3</a:t>
            </a:r>
            <a:endParaRPr lang="zh-CN" altLang="en-US" sz="2800" b="1"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561783" y="2205658"/>
            <a:ext cx="10717999"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探究：若持续通入</a:t>
            </a:r>
            <a:r>
              <a:rPr lang="en-US" altLang="zh-CN" sz="2800" b="1" kern="100" dirty="0" smtClean="0">
                <a:solidFill>
                  <a:srgbClr val="0000FF"/>
                </a:solidFill>
                <a:latin typeface="Times New Roman"/>
                <a:ea typeface="华文细黑"/>
                <a:cs typeface="Courier New"/>
              </a:rPr>
              <a:t>Cl</a:t>
            </a:r>
            <a:r>
              <a:rPr lang="en-US" altLang="zh-CN" sz="2800" b="1" kern="100" baseline="-25000" dirty="0" smtClean="0">
                <a:solidFill>
                  <a:srgbClr val="0000FF"/>
                </a:solidFill>
                <a:latin typeface="Times New Roman"/>
                <a:ea typeface="华文细黑"/>
                <a:cs typeface="Courier New"/>
              </a:rPr>
              <a:t>2</a:t>
            </a:r>
            <a:r>
              <a:rPr lang="zh-CN" altLang="en-US" sz="2800" b="1" kern="100" dirty="0" smtClean="0">
                <a:solidFill>
                  <a:srgbClr val="0000FF"/>
                </a:solidFill>
                <a:latin typeface="Times New Roman"/>
                <a:ea typeface="华文细黑"/>
                <a:cs typeface="Times New Roman"/>
              </a:rPr>
              <a:t>至大大过量时，试纸先变蓝后又褪色，原因？</a:t>
            </a:r>
            <a:endParaRPr lang="zh-CN" altLang="en-US" sz="2800" b="1" dirty="0">
              <a:solidFill>
                <a:srgbClr val="0000FF"/>
              </a:solidFill>
            </a:endParaRPr>
          </a:p>
        </p:txBody>
      </p:sp>
      <p:sp>
        <p:nvSpPr>
          <p:cNvPr id="8" name="矩形 7"/>
          <p:cNvSpPr/>
          <p:nvPr/>
        </p:nvSpPr>
        <p:spPr>
          <a:xfrm>
            <a:off x="1659912" y="1629594"/>
            <a:ext cx="5947462"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的检验：湿润的淀粉</a:t>
            </a:r>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试纸</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1270669" y="2853730"/>
            <a:ext cx="7920881" cy="584775"/>
          </a:xfrm>
          <a:prstGeom prst="rect">
            <a:avLst/>
          </a:prstGeom>
        </p:spPr>
        <p:txBody>
          <a:bodyPr wrap="squar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发生反应：</a:t>
            </a:r>
            <a:r>
              <a:rPr lang="en-US" altLang="zh-CN" sz="3200" b="1" dirty="0" smtClean="0">
                <a:solidFill>
                  <a:srgbClr val="FF0000"/>
                </a:solidFill>
                <a:latin typeface="Times New Roman" panose="02020603050405020304" pitchFamily="18" charset="0"/>
                <a:cs typeface="Times New Roman" panose="02020603050405020304" pitchFamily="18" charset="0"/>
              </a:rPr>
              <a:t>5Cl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+6H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O==10HCl + 2HIO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H="1">
            <a:off x="4291967" y="3557869"/>
            <a:ext cx="341676" cy="1168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384658" y="4130710"/>
            <a:ext cx="1494524" cy="523220"/>
          </a:xfrm>
          <a:prstGeom prst="rect">
            <a:avLst/>
          </a:prstGeom>
        </p:spPr>
        <p:txBody>
          <a:bodyPr wrap="square">
            <a:spAutoFit/>
          </a:bodyPr>
          <a:lstStyle/>
          <a:p>
            <a:r>
              <a:rPr lang="en-US" altLang="zh-CN" sz="2800" b="1" kern="100" dirty="0" smtClean="0">
                <a:solidFill>
                  <a:srgbClr val="0000FF"/>
                </a:solidFill>
                <a:latin typeface="Times New Roman"/>
                <a:ea typeface="华文细黑"/>
                <a:cs typeface="Courier New"/>
              </a:rPr>
              <a:t>Br</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 I</a:t>
            </a:r>
            <a:r>
              <a:rPr lang="en-US" altLang="zh-CN" sz="2800" b="1" kern="100" baseline="-25000" dirty="0" smtClean="0">
                <a:solidFill>
                  <a:srgbClr val="0000FF"/>
                </a:solidFill>
                <a:latin typeface="Times New Roman"/>
                <a:ea typeface="华文细黑"/>
                <a:cs typeface="Courier New"/>
              </a:rPr>
              <a:t>2</a:t>
            </a:r>
            <a:endParaRPr lang="zh-CN" altLang="en-US" sz="2800" dirty="0"/>
          </a:p>
        </p:txBody>
      </p:sp>
      <p:sp>
        <p:nvSpPr>
          <p:cNvPr id="15" name="矩形 14"/>
          <p:cNvSpPr/>
          <p:nvPr/>
        </p:nvSpPr>
        <p:spPr>
          <a:xfrm>
            <a:off x="5997169" y="4141903"/>
            <a:ext cx="3194382" cy="584775"/>
          </a:xfrm>
          <a:prstGeom prst="rect">
            <a:avLst/>
          </a:prstGeom>
        </p:spPr>
        <p:txBody>
          <a:bodyPr wrap="squar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SO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使卤水褪色</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5" end="5"/>
                                            </p:txEl>
                                          </p:spTgt>
                                        </p:tgtEl>
                                        <p:attrNameLst>
                                          <p:attrName>style.visibility</p:attrName>
                                        </p:attrNameLst>
                                      </p:cBhvr>
                                      <p:to>
                                        <p:strVal val="visible"/>
                                      </p:to>
                                    </p:set>
                                    <p:animEffect transition="in" filter="fade">
                                      <p:cBhvr>
                                        <p:cTn id="34" dur="1000"/>
                                        <p:tgtEl>
                                          <p:spTgt spid="12">
                                            <p:txEl>
                                              <p:pRg st="5" end="5"/>
                                            </p:txEl>
                                          </p:spTgt>
                                        </p:tgtEl>
                                      </p:cBhvr>
                                    </p:animEffect>
                                    <p:anim calcmode="lin" valueType="num">
                                      <p:cBhvr>
                                        <p:cTn id="35"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1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xEl>
                                              <p:pRg st="7" end="7"/>
                                            </p:txEl>
                                          </p:spTgt>
                                        </p:tgtEl>
                                        <p:attrNameLst>
                                          <p:attrName>style.visibility</p:attrName>
                                        </p:attrNameLst>
                                      </p:cBhvr>
                                      <p:to>
                                        <p:strVal val="visible"/>
                                      </p:to>
                                    </p:set>
                                    <p:animEffect transition="in" filter="fade">
                                      <p:cBhvr>
                                        <p:cTn id="61" dur="1000"/>
                                        <p:tgtEl>
                                          <p:spTgt spid="12">
                                            <p:txEl>
                                              <p:pRg st="7" end="7"/>
                                            </p:txEl>
                                          </p:spTgt>
                                        </p:tgtEl>
                                      </p:cBhvr>
                                    </p:animEffect>
                                    <p:anim calcmode="lin" valueType="num">
                                      <p:cBhvr>
                                        <p:cTn id="62"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linds(horizontal)">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7" grpId="0"/>
      <p:bldP spid="8" grpId="0"/>
      <p:bldP spid="9" grpId="0"/>
      <p:bldP spid="4"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5401" y="1115660"/>
            <a:ext cx="11344407"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本题以氧化还原反应过程为载体，旨在考查学生对化学反应图像的识别能力</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题中四种离子与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反应的先后顺序依次是</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2.24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 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18466751"/>
              </p:ext>
            </p:extLst>
          </p:nvPr>
        </p:nvGraphicFramePr>
        <p:xfrm>
          <a:off x="7490760" y="2543120"/>
          <a:ext cx="615950" cy="673100"/>
        </p:xfrm>
        <a:graphic>
          <a:graphicData uri="http://schemas.openxmlformats.org/presentationml/2006/ole">
            <mc:AlternateContent xmlns:mc="http://schemas.openxmlformats.org/markup-compatibility/2006">
              <mc:Choice xmlns:v="urn:schemas-microsoft-com:vml" Requires="v">
                <p:oleObj spid="_x0000_s122044" name="文档" r:id="rId3" imgW="616726" imgH="672864" progId="Word.Document.12">
                  <p:embed/>
                </p:oleObj>
              </mc:Choice>
              <mc:Fallback>
                <p:oleObj name="文档" r:id="rId3" imgW="616726" imgH="672864" progId="Word.Document.12">
                  <p:embed/>
                  <p:pic>
                    <p:nvPicPr>
                      <p:cNvPr id="0" name=""/>
                      <p:cNvPicPr/>
                      <p:nvPr/>
                    </p:nvPicPr>
                    <p:blipFill>
                      <a:blip r:embed="rId4"/>
                      <a:stretch>
                        <a:fillRect/>
                      </a:stretch>
                    </p:blipFill>
                    <p:spPr>
                      <a:xfrm>
                        <a:off x="7490760" y="2543120"/>
                        <a:ext cx="615950" cy="673100"/>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62906"/>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二氧化锰粉末加入</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L </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的浓盐酸中加热完全溶解，反应中转移电子</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个，</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设</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为阿伏加德罗常数的值，下列叙述正确的是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2549839241"/>
              </p:ext>
            </p:extLst>
          </p:nvPr>
        </p:nvGraphicFramePr>
        <p:xfrm>
          <a:off x="491282" y="2381622"/>
          <a:ext cx="8115300" cy="4000500"/>
        </p:xfrm>
        <a:graphic>
          <a:graphicData uri="http://schemas.openxmlformats.org/presentationml/2006/ole">
            <mc:AlternateContent xmlns:mc="http://schemas.openxmlformats.org/markup-compatibility/2006">
              <mc:Choice xmlns:v="urn:schemas-microsoft-com:vml" Requires="v">
                <p:oleObj spid="_x0000_s45261" name="文档" r:id="rId17" imgW="8131972" imgH="4000215" progId="Word.Document.12">
                  <p:embed/>
                </p:oleObj>
              </mc:Choice>
              <mc:Fallback>
                <p:oleObj name="文档" r:id="rId17" imgW="8131972" imgH="4000215" progId="Word.Document.12">
                  <p:embed/>
                  <p:pic>
                    <p:nvPicPr>
                      <p:cNvPr id="0" name=""/>
                      <p:cNvPicPr/>
                      <p:nvPr/>
                    </p:nvPicPr>
                    <p:blipFill>
                      <a:blip r:embed="rId18"/>
                      <a:stretch>
                        <a:fillRect/>
                      </a:stretch>
                    </p:blipFill>
                    <p:spPr>
                      <a:xfrm>
                        <a:off x="491282" y="2381622"/>
                        <a:ext cx="8115300" cy="40005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796332175"/>
              </p:ext>
            </p:extLst>
          </p:nvPr>
        </p:nvGraphicFramePr>
        <p:xfrm>
          <a:off x="558800" y="903050"/>
          <a:ext cx="10909300" cy="1193800"/>
        </p:xfrm>
        <a:graphic>
          <a:graphicData uri="http://schemas.openxmlformats.org/presentationml/2006/ole">
            <mc:AlternateContent xmlns:mc="http://schemas.openxmlformats.org/markup-compatibility/2006">
              <mc:Choice xmlns:v="urn:schemas-microsoft-com:vml" Requires="v">
                <p:oleObj spid="_x0000_s123812" name="文档" r:id="rId3" imgW="10911226" imgH="1197274" progId="Word.Document.12">
                  <p:embed/>
                </p:oleObj>
              </mc:Choice>
              <mc:Fallback>
                <p:oleObj name="文档" r:id="rId3" imgW="10911226" imgH="1197274" progId="Word.Document.12">
                  <p:embed/>
                  <p:pic>
                    <p:nvPicPr>
                      <p:cNvPr id="0" name=""/>
                      <p:cNvPicPr/>
                      <p:nvPr/>
                    </p:nvPicPr>
                    <p:blipFill>
                      <a:blip r:embed="rId4"/>
                      <a:stretch>
                        <a:fillRect/>
                      </a:stretch>
                    </p:blipFill>
                    <p:spPr>
                      <a:xfrm>
                        <a:off x="558800" y="903050"/>
                        <a:ext cx="10909300" cy="11938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75345542"/>
              </p:ext>
            </p:extLst>
          </p:nvPr>
        </p:nvGraphicFramePr>
        <p:xfrm>
          <a:off x="563290" y="1788354"/>
          <a:ext cx="10909300" cy="1193800"/>
        </p:xfrm>
        <a:graphic>
          <a:graphicData uri="http://schemas.openxmlformats.org/presentationml/2006/ole">
            <mc:AlternateContent xmlns:mc="http://schemas.openxmlformats.org/markup-compatibility/2006">
              <mc:Choice xmlns:v="urn:schemas-microsoft-com:vml" Requires="v">
                <p:oleObj spid="_x0000_s123813" name="文档" r:id="rId5" imgW="10911226" imgH="1198716" progId="Word.Document.12">
                  <p:embed/>
                </p:oleObj>
              </mc:Choice>
              <mc:Fallback>
                <p:oleObj name="文档" r:id="rId5" imgW="10911226" imgH="1198716" progId="Word.Document.12">
                  <p:embed/>
                  <p:pic>
                    <p:nvPicPr>
                      <p:cNvPr id="0" name=""/>
                      <p:cNvPicPr/>
                      <p:nvPr/>
                    </p:nvPicPr>
                    <p:blipFill>
                      <a:blip r:embed="rId6"/>
                      <a:stretch>
                        <a:fillRect/>
                      </a:stretch>
                    </p:blipFill>
                    <p:spPr>
                      <a:xfrm>
                        <a:off x="563290" y="1788354"/>
                        <a:ext cx="10909300" cy="1193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35120946"/>
              </p:ext>
            </p:extLst>
          </p:nvPr>
        </p:nvGraphicFramePr>
        <p:xfrm>
          <a:off x="571500" y="2834566"/>
          <a:ext cx="10909300" cy="1219200"/>
        </p:xfrm>
        <a:graphic>
          <a:graphicData uri="http://schemas.openxmlformats.org/presentationml/2006/ole">
            <mc:AlternateContent xmlns:mc="http://schemas.openxmlformats.org/markup-compatibility/2006">
              <mc:Choice xmlns:v="urn:schemas-microsoft-com:vml" Requires="v">
                <p:oleObj spid="_x0000_s123814" name="文档" r:id="rId7" imgW="10911226" imgH="1220708" progId="Word.Document.12">
                  <p:embed/>
                </p:oleObj>
              </mc:Choice>
              <mc:Fallback>
                <p:oleObj name="文档" r:id="rId7" imgW="10911226" imgH="1220708" progId="Word.Document.12">
                  <p:embed/>
                  <p:pic>
                    <p:nvPicPr>
                      <p:cNvPr id="0" name=""/>
                      <p:cNvPicPr/>
                      <p:nvPr/>
                    </p:nvPicPr>
                    <p:blipFill>
                      <a:blip r:embed="rId8"/>
                      <a:stretch>
                        <a:fillRect/>
                      </a:stretch>
                    </p:blipFill>
                    <p:spPr>
                      <a:xfrm>
                        <a:off x="571500" y="2834566"/>
                        <a:ext cx="10909300" cy="12192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520287054"/>
              </p:ext>
            </p:extLst>
          </p:nvPr>
        </p:nvGraphicFramePr>
        <p:xfrm>
          <a:off x="575990" y="3770670"/>
          <a:ext cx="10909300" cy="1219200"/>
        </p:xfrm>
        <a:graphic>
          <a:graphicData uri="http://schemas.openxmlformats.org/presentationml/2006/ole">
            <mc:AlternateContent xmlns:mc="http://schemas.openxmlformats.org/markup-compatibility/2006">
              <mc:Choice xmlns:v="urn:schemas-microsoft-com:vml" Requires="v">
                <p:oleObj spid="_x0000_s123815" name="文档" r:id="rId9" imgW="10911226" imgH="1222510" progId="Word.Document.12">
                  <p:embed/>
                </p:oleObj>
              </mc:Choice>
              <mc:Fallback>
                <p:oleObj name="文档" r:id="rId9" imgW="10911226" imgH="1222510" progId="Word.Document.12">
                  <p:embed/>
                  <p:pic>
                    <p:nvPicPr>
                      <p:cNvPr id="0" name=""/>
                      <p:cNvPicPr/>
                      <p:nvPr/>
                    </p:nvPicPr>
                    <p:blipFill>
                      <a:blip r:embed="rId10"/>
                      <a:stretch>
                        <a:fillRect/>
                      </a:stretch>
                    </p:blipFill>
                    <p:spPr>
                      <a:xfrm>
                        <a:off x="575990" y="3770670"/>
                        <a:ext cx="10909300" cy="12192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012736234"/>
              </p:ext>
            </p:extLst>
          </p:nvPr>
        </p:nvGraphicFramePr>
        <p:xfrm>
          <a:off x="580480" y="4778782"/>
          <a:ext cx="10909300" cy="1219200"/>
        </p:xfrm>
        <a:graphic>
          <a:graphicData uri="http://schemas.openxmlformats.org/presentationml/2006/ole">
            <mc:AlternateContent xmlns:mc="http://schemas.openxmlformats.org/markup-compatibility/2006">
              <mc:Choice xmlns:v="urn:schemas-microsoft-com:vml" Requires="v">
                <p:oleObj spid="_x0000_s123816" name="文档" r:id="rId11" imgW="10911226" imgH="1223952" progId="Word.Document.12">
                  <p:embed/>
                </p:oleObj>
              </mc:Choice>
              <mc:Fallback>
                <p:oleObj name="文档" r:id="rId11" imgW="10911226" imgH="1223952" progId="Word.Document.12">
                  <p:embed/>
                  <p:pic>
                    <p:nvPicPr>
                      <p:cNvPr id="0" name=""/>
                      <p:cNvPicPr/>
                      <p:nvPr/>
                    </p:nvPicPr>
                    <p:blipFill>
                      <a:blip r:embed="rId12"/>
                      <a:stretch>
                        <a:fillRect/>
                      </a:stretch>
                    </p:blipFill>
                    <p:spPr>
                      <a:xfrm>
                        <a:off x="580480" y="4778782"/>
                        <a:ext cx="10909300" cy="1219200"/>
                      </a:xfrm>
                      <a:prstGeom prst="rect">
                        <a:avLst/>
                      </a:prstGeom>
                    </p:spPr>
                  </p:pic>
                </p:oleObj>
              </mc:Fallback>
            </mc:AlternateContent>
          </a:graphicData>
        </a:graphic>
      </p:graphicFrame>
      <p:sp>
        <p:nvSpPr>
          <p:cNvPr id="6" name="矩形 5"/>
          <p:cNvSpPr/>
          <p:nvPr/>
        </p:nvSpPr>
        <p:spPr>
          <a:xfrm>
            <a:off x="478582" y="6002918"/>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24" name="Rectangle 21">
            <a:hlinkClick r:id="rId1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53059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750"/>
                                        <p:tgtEl>
                                          <p:spTgt spid="19"/>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750"/>
                                        <p:tgtEl>
                                          <p:spTgt spid="20"/>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750"/>
                                        <p:tgtEl>
                                          <p:spTgt spid="22"/>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750"/>
                                        <p:tgtEl>
                                          <p:spTgt spid="23"/>
                                        </p:tgtEl>
                                      </p:cBhvr>
                                    </p:animEffect>
                                  </p:childTnLst>
                                </p:cTn>
                              </p:par>
                            </p:childTnLst>
                          </p:cTn>
                        </p:par>
                        <p:par>
                          <p:cTn id="24" fill="hold">
                            <p:stCondLst>
                              <p:cond delay="3750"/>
                            </p:stCondLst>
                            <p:childTnLst>
                              <p:par>
                                <p:cTn id="25" presetID="3"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239415693"/>
              </p:ext>
            </p:extLst>
          </p:nvPr>
        </p:nvGraphicFramePr>
        <p:xfrm>
          <a:off x="457374" y="693490"/>
          <a:ext cx="11277600" cy="6261100"/>
        </p:xfrm>
        <a:graphic>
          <a:graphicData uri="http://schemas.openxmlformats.org/presentationml/2006/ole">
            <mc:AlternateContent xmlns:mc="http://schemas.openxmlformats.org/markup-compatibility/2006">
              <mc:Choice xmlns:v="urn:schemas-microsoft-com:vml" Requires="v">
                <p:oleObj spid="_x0000_s124092" name="文档" r:id="rId17" imgW="11276097" imgH="6269375" progId="Word.Document.12">
                  <p:embed/>
                </p:oleObj>
              </mc:Choice>
              <mc:Fallback>
                <p:oleObj name="文档" r:id="rId17" imgW="11276097" imgH="6269375" progId="Word.Document.12">
                  <p:embed/>
                  <p:pic>
                    <p:nvPicPr>
                      <p:cNvPr id="0" name=""/>
                      <p:cNvPicPr/>
                      <p:nvPr/>
                    </p:nvPicPr>
                    <p:blipFill>
                      <a:blip r:embed="rId18"/>
                      <a:stretch>
                        <a:fillRect/>
                      </a:stretch>
                    </p:blipFill>
                    <p:spPr>
                      <a:xfrm>
                        <a:off x="457374" y="693490"/>
                        <a:ext cx="11277600" cy="62611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18294512"/>
              </p:ext>
            </p:extLst>
          </p:nvPr>
        </p:nvGraphicFramePr>
        <p:xfrm>
          <a:off x="482600" y="909514"/>
          <a:ext cx="11239500" cy="6057900"/>
        </p:xfrm>
        <a:graphic>
          <a:graphicData uri="http://schemas.openxmlformats.org/presentationml/2006/ole">
            <mc:AlternateContent xmlns:mc="http://schemas.openxmlformats.org/markup-compatibility/2006">
              <mc:Choice xmlns:v="urn:schemas-microsoft-com:vml" Requires="v">
                <p:oleObj spid="_x0000_s125116" name="文档" r:id="rId3" imgW="11241193" imgH="6085512" progId="Word.Document.12">
                  <p:embed/>
                </p:oleObj>
              </mc:Choice>
              <mc:Fallback>
                <p:oleObj name="文档" r:id="rId3" imgW="11241193" imgH="6085512" progId="Word.Document.12">
                  <p:embed/>
                  <p:pic>
                    <p:nvPicPr>
                      <p:cNvPr id="0" name=""/>
                      <p:cNvPicPr/>
                      <p:nvPr/>
                    </p:nvPicPr>
                    <p:blipFill>
                      <a:blip r:embed="rId4"/>
                      <a:stretch>
                        <a:fillRect/>
                      </a:stretch>
                    </p:blipFill>
                    <p:spPr>
                      <a:xfrm>
                        <a:off x="482600" y="909514"/>
                        <a:ext cx="11239500" cy="6057900"/>
                      </a:xfrm>
                      <a:prstGeom prst="rect">
                        <a:avLst/>
                      </a:prstGeom>
                    </p:spPr>
                  </p:pic>
                </p:oleObj>
              </mc:Fallback>
            </mc:AlternateContent>
          </a:graphicData>
        </a:graphic>
      </p:graphicFrame>
      <p:sp>
        <p:nvSpPr>
          <p:cNvPr id="18"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4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51611704"/>
              </p:ext>
            </p:extLst>
          </p:nvPr>
        </p:nvGraphicFramePr>
        <p:xfrm>
          <a:off x="479425" y="1053530"/>
          <a:ext cx="11422063" cy="2816225"/>
        </p:xfrm>
        <a:graphic>
          <a:graphicData uri="http://schemas.openxmlformats.org/presentationml/2006/ole">
            <mc:AlternateContent xmlns:mc="http://schemas.openxmlformats.org/markup-compatibility/2006">
              <mc:Choice xmlns:v="urn:schemas-microsoft-com:vml" Requires="v">
                <p:oleObj spid="_x0000_s126326" name="文档" r:id="rId3" imgW="11608943" imgH="2846275" progId="Word.Document.12">
                  <p:embed/>
                </p:oleObj>
              </mc:Choice>
              <mc:Fallback>
                <p:oleObj name="文档" r:id="rId3" imgW="11608943" imgH="2846275" progId="Word.Document.12">
                  <p:embed/>
                  <p:pic>
                    <p:nvPicPr>
                      <p:cNvPr id="0" name=""/>
                      <p:cNvPicPr/>
                      <p:nvPr/>
                    </p:nvPicPr>
                    <p:blipFill>
                      <a:blip r:embed="rId4"/>
                      <a:stretch>
                        <a:fillRect/>
                      </a:stretch>
                    </p:blipFill>
                    <p:spPr>
                      <a:xfrm>
                        <a:off x="479425" y="1053530"/>
                        <a:ext cx="11422063" cy="28162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93444513"/>
              </p:ext>
            </p:extLst>
          </p:nvPr>
        </p:nvGraphicFramePr>
        <p:xfrm>
          <a:off x="478582" y="3569196"/>
          <a:ext cx="11239500" cy="2819400"/>
        </p:xfrm>
        <a:graphic>
          <a:graphicData uri="http://schemas.openxmlformats.org/presentationml/2006/ole">
            <mc:AlternateContent xmlns:mc="http://schemas.openxmlformats.org/markup-compatibility/2006">
              <mc:Choice xmlns:v="urn:schemas-microsoft-com:vml" Requires="v">
                <p:oleObj spid="_x0000_s126327" name="文档" r:id="rId5" imgW="11241193" imgH="2826446" progId="Word.Document.12">
                  <p:embed/>
                </p:oleObj>
              </mc:Choice>
              <mc:Fallback>
                <p:oleObj name="文档" r:id="rId5" imgW="11241193" imgH="2826446" progId="Word.Document.12">
                  <p:embed/>
                  <p:pic>
                    <p:nvPicPr>
                      <p:cNvPr id="0" name=""/>
                      <p:cNvPicPr/>
                      <p:nvPr/>
                    </p:nvPicPr>
                    <p:blipFill>
                      <a:blip r:embed="rId6"/>
                      <a:stretch>
                        <a:fillRect/>
                      </a:stretch>
                    </p:blipFill>
                    <p:spPr>
                      <a:xfrm>
                        <a:off x="478582" y="3569196"/>
                        <a:ext cx="11239500" cy="2819400"/>
                      </a:xfrm>
                      <a:prstGeom prst="rect">
                        <a:avLst/>
                      </a:prstGeom>
                    </p:spPr>
                  </p:pic>
                </p:oleObj>
              </mc:Fallback>
            </mc:AlternateContent>
          </a:graphicData>
        </a:graphic>
      </p:graphicFrame>
      <p:sp>
        <p:nvSpPr>
          <p:cNvPr id="19" name="Rectangle 21">
            <a:hlinkClick r:id="rId7"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8"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9"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0"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1"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2"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3"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4"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5"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6"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7"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8"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9"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20"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549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20608839"/>
              </p:ext>
            </p:extLst>
          </p:nvPr>
        </p:nvGraphicFramePr>
        <p:xfrm>
          <a:off x="482600" y="1485578"/>
          <a:ext cx="11239500" cy="3492500"/>
        </p:xfrm>
        <a:graphic>
          <a:graphicData uri="http://schemas.openxmlformats.org/presentationml/2006/ole">
            <mc:AlternateContent xmlns:mc="http://schemas.openxmlformats.org/markup-compatibility/2006">
              <mc:Choice xmlns:v="urn:schemas-microsoft-com:vml" Requires="v">
                <p:oleObj spid="_x0000_s127164" name="文档" r:id="rId3" imgW="11241193" imgH="3497367" progId="Word.Document.12">
                  <p:embed/>
                </p:oleObj>
              </mc:Choice>
              <mc:Fallback>
                <p:oleObj name="文档" r:id="rId3" imgW="11241193" imgH="3497367" progId="Word.Document.12">
                  <p:embed/>
                  <p:pic>
                    <p:nvPicPr>
                      <p:cNvPr id="0" name=""/>
                      <p:cNvPicPr/>
                      <p:nvPr/>
                    </p:nvPicPr>
                    <p:blipFill>
                      <a:blip r:embed="rId4"/>
                      <a:stretch>
                        <a:fillRect/>
                      </a:stretch>
                    </p:blipFill>
                    <p:spPr>
                      <a:xfrm>
                        <a:off x="482600" y="1485578"/>
                        <a:ext cx="11239500" cy="3492500"/>
                      </a:xfrm>
                      <a:prstGeom prst="rect">
                        <a:avLst/>
                      </a:prstGeom>
                    </p:spPr>
                  </p:pic>
                </p:oleObj>
              </mc:Fallback>
            </mc:AlternateContent>
          </a:graphicData>
        </a:graphic>
      </p:graphicFrame>
      <p:sp>
        <p:nvSpPr>
          <p:cNvPr id="4" name="矩形 3"/>
          <p:cNvSpPr/>
          <p:nvPr/>
        </p:nvSpPr>
        <p:spPr>
          <a:xfrm>
            <a:off x="404971" y="4680246"/>
            <a:ext cx="1524776"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695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1343" y="837506"/>
            <a:ext cx="11185087" cy="19487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已知漂白粉有效成分能与浓盐酸反应生成</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和一种固体时能作干燥剂的物质等。请从图中选用适当的实验装置，设计一个最简单的实验，测定漂白粉有效成分的质量分数。</a:t>
            </a:r>
            <a:endParaRPr lang="zh-CN" altLang="zh-CN" sz="1050" kern="100" dirty="0">
              <a:effectLst/>
              <a:latin typeface="宋体"/>
              <a:cs typeface="Courier New"/>
            </a:endParaRPr>
          </a:p>
        </p:txBody>
      </p:sp>
      <p:sp>
        <p:nvSpPr>
          <p:cNvPr id="6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9810" name="Picture 2" descr="HX19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43788" y="2975358"/>
            <a:ext cx="7132160" cy="27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X19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019" y="981522"/>
            <a:ext cx="7061545" cy="24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33974" y="3560450"/>
            <a:ext cx="11120877"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请填写下列空白：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实验中漂白粉有效成分与浓盐酸反应的化学方程式为</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95177" y="1557586"/>
            <a:ext cx="10793813"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漂白粉的有效成分是</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，与浓盐酸反应的化学方程式为</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Ca(ClO)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43492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0">
          <a:solidFill>
            <a:srgbClr val="FF0000"/>
          </a:solidFill>
          <a:miter lim="800000"/>
          <a:headEnd/>
          <a:tailEnd/>
        </a:ln>
        <a:extLst>
          <a:ext uri="{909E8E84-426E-40DD-AFC4-6F175D3DCCD1}">
            <a14:hiddenFill xmlns:a14="http://schemas.microsoft.com/office/drawing/2010/main">
              <a:solidFill>
                <a:schemeClr val="bg1"/>
              </a:solidFill>
            </a14:hiddenFill>
          </a:ext>
        </a:extLst>
      </a:spPr>
      <a:bodyPr wrap="none" lIns="121898" tIns="60948" rIns="121898" bIns="60948" rtlCol="0" anchor="ctr"/>
      <a:lstStyle>
        <a:defPPr algn="r" defTabSz="914400">
          <a:defRPr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9535</TotalTime>
  <Words>5947</Words>
  <Application>Microsoft Office PowerPoint</Application>
  <PresentationFormat>自定义</PresentationFormat>
  <Paragraphs>1416</Paragraphs>
  <Slides>105</Slides>
  <Notes>3</Notes>
  <HiddenSlides>6</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105</vt:i4>
      </vt:variant>
    </vt:vector>
  </HeadingPairs>
  <TitlesOfParts>
    <vt:vector size="107"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976</cp:revision>
  <dcterms:created xsi:type="dcterms:W3CDTF">2014-11-27T01:03:08Z</dcterms:created>
  <dcterms:modified xsi:type="dcterms:W3CDTF">2016-10-12T02:13:16Z</dcterms:modified>
</cp:coreProperties>
</file>